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3"/>
  </p:notesMasterIdLst>
  <p:sldIdLst>
    <p:sldId id="268" r:id="rId2"/>
    <p:sldId id="257" r:id="rId3"/>
    <p:sldId id="259" r:id="rId4"/>
    <p:sldId id="270" r:id="rId5"/>
    <p:sldId id="271" r:id="rId6"/>
    <p:sldId id="262" r:id="rId7"/>
    <p:sldId id="266" r:id="rId8"/>
    <p:sldId id="274" r:id="rId9"/>
    <p:sldId id="283" r:id="rId10"/>
    <p:sldId id="275" r:id="rId11"/>
    <p:sldId id="282" r:id="rId12"/>
    <p:sldId id="276" r:id="rId13"/>
    <p:sldId id="281" r:id="rId14"/>
    <p:sldId id="284" r:id="rId15"/>
    <p:sldId id="264" r:id="rId16"/>
    <p:sldId id="267" r:id="rId17"/>
    <p:sldId id="277" r:id="rId18"/>
    <p:sldId id="279" r:id="rId19"/>
    <p:sldId id="263" r:id="rId20"/>
    <p:sldId id="272" r:id="rId21"/>
    <p:sldId id="280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41258"/>
    <a:srgbClr val="A31257"/>
    <a:srgbClr val="F3731B"/>
    <a:srgbClr val="F29000"/>
    <a:srgbClr val="FF9900"/>
    <a:srgbClr val="FEDB5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919" autoAdjust="0"/>
    <p:restoredTop sz="94660"/>
  </p:normalViewPr>
  <p:slideViewPr>
    <p:cSldViewPr snapToGrid="0">
      <p:cViewPr>
        <p:scale>
          <a:sx n="66" d="100"/>
          <a:sy n="66" d="100"/>
        </p:scale>
        <p:origin x="864" y="-1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0D22B4-BBEA-40D2-B530-FDFB43EA6505}" type="datetimeFigureOut">
              <a:rPr lang="fr-FR" smtClean="0"/>
              <a:t>08/06/2020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FFCC98-6867-4E59-B58C-9AA1FE56268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057485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2DAA3-760E-4795-9615-2F7C33EB8363}" type="datetime1">
              <a:rPr lang="en-US" smtClean="0"/>
              <a:t>6/8/2020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9ECCC-EEF4-4F98-AC80-F2D79EE0F9DD}" type="datetime1">
              <a:rPr lang="en-US" smtClean="0"/>
              <a:t>6/8/2020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061361-4E71-404D-A2F3-A83D9C01A722}" type="datetime1">
              <a:rPr lang="en-US" smtClean="0"/>
              <a:t>6/8/2020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935D3-AA44-4AFB-8F16-AFC57438DF0E}" type="datetime1">
              <a:rPr lang="en-US" smtClean="0"/>
              <a:t>6/8/2020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C060C-CA4E-4836-940D-6CFADB06B28B}" type="datetime1">
              <a:rPr lang="en-US" smtClean="0"/>
              <a:t>6/8/2020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915B08-4067-4B7D-B808-24FA7AA66618}" type="datetime1">
              <a:rPr lang="en-US" smtClean="0"/>
              <a:t>6/8/2020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B7F71-3CBE-4E5E-B58F-A539BCB5A7A9}" type="datetime1">
              <a:rPr lang="en-US" smtClean="0"/>
              <a:t>6/8/2020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EC8864-4A76-4656-BA96-1D0A61443B32}" type="datetime1">
              <a:rPr lang="en-US" smtClean="0"/>
              <a:t>6/8/2020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6947A-6C81-4659-B41F-5D56B858AD30}" type="datetime1">
              <a:rPr lang="en-US" smtClean="0"/>
              <a:t>6/8/2020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EFA30-E169-403D-BBD3-F238548846FD}" type="datetime1">
              <a:rPr lang="en-US" smtClean="0"/>
              <a:t>6/8/2020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30F47-3FD4-4A3A-BE4A-4664FD799EC2}" type="datetime1">
              <a:rPr lang="en-US" smtClean="0"/>
              <a:t>6/8/2020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0EE9C-65B7-44F3-8EFD-4E8F6525A500}" type="datetime1">
              <a:rPr lang="en-US" smtClean="0"/>
              <a:t>6/8/2020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357B9-DF42-45E1-BF69-E243E3382A9C}" type="datetime1">
              <a:rPr lang="en-US" smtClean="0"/>
              <a:t>6/8/2020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78337-7B52-4269-BD56-93903E8247CD}" type="datetime1">
              <a:rPr lang="en-US" smtClean="0"/>
              <a:t>6/8/2020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43F0E9-6390-4434-8958-8C2A0FA1BD1D}" type="datetime1">
              <a:rPr lang="en-US" smtClean="0"/>
              <a:t>6/8/2020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6F577-B659-4876-88D6-3B6B50F024BD}" type="datetime1">
              <a:rPr lang="en-US" smtClean="0"/>
              <a:t>6/8/2020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F71DE3-F223-4EF4-9189-24CE98DF30FE}" type="datetime1">
              <a:rPr lang="en-US" smtClean="0"/>
              <a:t>6/8/2020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15.png"/><Relationship Id="rId18" Type="http://schemas.openxmlformats.org/officeDocument/2006/relationships/image" Target="../media/image20.png"/><Relationship Id="rId3" Type="http://schemas.openxmlformats.org/officeDocument/2006/relationships/image" Target="../media/image5.png"/><Relationship Id="rId21" Type="http://schemas.openxmlformats.org/officeDocument/2006/relationships/image" Target="../media/image23.sv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17" Type="http://schemas.openxmlformats.org/officeDocument/2006/relationships/image" Target="../media/image19.jpeg"/><Relationship Id="rId2" Type="http://schemas.openxmlformats.org/officeDocument/2006/relationships/image" Target="../media/image2.png"/><Relationship Id="rId16" Type="http://schemas.openxmlformats.org/officeDocument/2006/relationships/image" Target="../media/image18.sv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10" Type="http://schemas.openxmlformats.org/officeDocument/2006/relationships/image" Target="../media/image12.svg"/><Relationship Id="rId19" Type="http://schemas.openxmlformats.org/officeDocument/2006/relationships/image" Target="../media/image21.svg"/><Relationship Id="rId4" Type="http://schemas.openxmlformats.org/officeDocument/2006/relationships/image" Target="../media/image6.svg"/><Relationship Id="rId9" Type="http://schemas.openxmlformats.org/officeDocument/2006/relationships/image" Target="../media/image11.png"/><Relationship Id="rId14" Type="http://schemas.openxmlformats.org/officeDocument/2006/relationships/image" Target="../media/image16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id="{F7A18294-C7A3-40C8-8281-7515B87996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5305" y="2255689"/>
            <a:ext cx="3706262" cy="1173311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7251C233-AE38-4948-9253-B80C3488D73E}"/>
              </a:ext>
            </a:extLst>
          </p:cNvPr>
          <p:cNvSpPr txBox="1"/>
          <p:nvPr/>
        </p:nvSpPr>
        <p:spPr>
          <a:xfrm>
            <a:off x="1419800" y="420624"/>
            <a:ext cx="7114032" cy="830997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4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square" rtlCol="0">
            <a:spAutoFit/>
          </a:bodyPr>
          <a:lstStyle/>
          <a:p>
            <a:pPr algn="ctr"/>
            <a:r>
              <a:rPr lang="fr-FR" sz="4800" b="1" dirty="0">
                <a:latin typeface="Eras Medium ITC" panose="020B0602030504020804" pitchFamily="34" charset="0"/>
              </a:rPr>
              <a:t>E</a:t>
            </a:r>
            <a:r>
              <a:rPr lang="fr-FR" sz="4400" b="1" dirty="0">
                <a:latin typeface="Eras Medium ITC" panose="020B0602030504020804" pitchFamily="34" charset="0"/>
              </a:rPr>
              <a:t>scape </a:t>
            </a:r>
            <a:r>
              <a:rPr lang="fr-FR" sz="4800" b="1" dirty="0">
                <a:latin typeface="Eras Medium ITC" panose="020B0602030504020804" pitchFamily="34" charset="0"/>
              </a:rPr>
              <a:t>G</a:t>
            </a:r>
            <a:r>
              <a:rPr lang="fr-FR" sz="4400" b="1" dirty="0">
                <a:latin typeface="Eras Medium ITC" panose="020B0602030504020804" pitchFamily="34" charset="0"/>
              </a:rPr>
              <a:t>ame</a:t>
            </a:r>
          </a:p>
        </p:txBody>
      </p:sp>
      <p:pic>
        <p:nvPicPr>
          <p:cNvPr id="43" name="Picture 2" descr="Image associée">
            <a:extLst>
              <a:ext uri="{FF2B5EF4-FFF2-40B4-BE49-F238E27FC236}">
                <a16:creationId xmlns:a16="http://schemas.microsoft.com/office/drawing/2014/main" id="{54C5752D-4EC7-4481-8978-C2DADD71CF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77" r="31483"/>
          <a:stretch/>
        </p:blipFill>
        <p:spPr bwMode="auto">
          <a:xfrm>
            <a:off x="568655" y="2225742"/>
            <a:ext cx="3125003" cy="1109501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BB8728F8-A1DE-4125-BAE7-21CD73BE91BF}"/>
              </a:ext>
            </a:extLst>
          </p:cNvPr>
          <p:cNvSpPr/>
          <p:nvPr/>
        </p:nvSpPr>
        <p:spPr>
          <a:xfrm>
            <a:off x="5410026" y="2386584"/>
            <a:ext cx="80717" cy="978606"/>
          </a:xfrm>
          <a:prstGeom prst="rect">
            <a:avLst/>
          </a:prstGeom>
          <a:solidFill>
            <a:schemeClr val="bg1"/>
          </a:solidFill>
          <a:ln>
            <a:solidFill>
              <a:srgbClr val="A312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32873DBD-738F-41D6-8683-22D7EE787B4E}"/>
              </a:ext>
            </a:extLst>
          </p:cNvPr>
          <p:cNvSpPr txBox="1"/>
          <p:nvPr/>
        </p:nvSpPr>
        <p:spPr>
          <a:xfrm>
            <a:off x="448733" y="3898721"/>
            <a:ext cx="9151535" cy="2893100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4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fr-FR" sz="2400" dirty="0">
                <a:latin typeface="Eras Medium ITC" panose="020B0602030504020804" pitchFamily="34" charset="0"/>
              </a:rPr>
              <a:t>Projet d’étude de 2</a:t>
            </a:r>
            <a:r>
              <a:rPr lang="fr-FR" sz="2400" baseline="30000" dirty="0">
                <a:latin typeface="Eras Medium ITC" panose="020B0602030504020804" pitchFamily="34" charset="0"/>
              </a:rPr>
              <a:t>nde</a:t>
            </a:r>
            <a:r>
              <a:rPr lang="fr-FR" sz="2400" dirty="0">
                <a:latin typeface="Eras Medium ITC" panose="020B0602030504020804" pitchFamily="34" charset="0"/>
              </a:rPr>
              <a:t> année.</a:t>
            </a:r>
          </a:p>
          <a:p>
            <a:pPr algn="ctr">
              <a:lnSpc>
                <a:spcPct val="150000"/>
              </a:lnSpc>
            </a:pPr>
            <a:r>
              <a:rPr lang="fr-FR" sz="2800" dirty="0">
                <a:latin typeface="Eras Medium ITC" panose="020B0602030504020804" pitchFamily="34" charset="0"/>
              </a:rPr>
              <a:t>BTS</a:t>
            </a:r>
            <a:r>
              <a:rPr lang="fr-FR" sz="2400" dirty="0">
                <a:latin typeface="Eras Medium ITC" panose="020B0602030504020804" pitchFamily="34" charset="0"/>
              </a:rPr>
              <a:t> </a:t>
            </a:r>
            <a:r>
              <a:rPr lang="fr-FR" sz="2800" dirty="0">
                <a:latin typeface="Eras Medium ITC" panose="020B0602030504020804" pitchFamily="34" charset="0"/>
              </a:rPr>
              <a:t>S</a:t>
            </a:r>
            <a:r>
              <a:rPr lang="fr-FR" sz="2400" dirty="0">
                <a:latin typeface="Eras Medium ITC" panose="020B0602030504020804" pitchFamily="34" charset="0"/>
              </a:rPr>
              <a:t>ystèmes </a:t>
            </a:r>
            <a:r>
              <a:rPr lang="fr-FR" sz="2800" dirty="0">
                <a:latin typeface="Eras Medium ITC" panose="020B0602030504020804" pitchFamily="34" charset="0"/>
              </a:rPr>
              <a:t>N</a:t>
            </a:r>
            <a:r>
              <a:rPr lang="fr-FR" sz="2400" dirty="0">
                <a:latin typeface="Eras Medium ITC" panose="020B0602030504020804" pitchFamily="34" charset="0"/>
              </a:rPr>
              <a:t>umériques option </a:t>
            </a:r>
            <a:r>
              <a:rPr lang="fr-FR" sz="2800" dirty="0">
                <a:latin typeface="Eras Medium ITC" panose="020B0602030504020804" pitchFamily="34" charset="0"/>
              </a:rPr>
              <a:t>I.R</a:t>
            </a:r>
            <a:r>
              <a:rPr lang="fr-FR" sz="2400" dirty="0">
                <a:latin typeface="Eras Medium ITC" panose="020B0602030504020804" pitchFamily="34" charset="0"/>
              </a:rPr>
              <a:t>.</a:t>
            </a:r>
          </a:p>
          <a:p>
            <a:pPr algn="ctr"/>
            <a:endParaRPr lang="fr-FR" sz="2400" dirty="0">
              <a:latin typeface="Eras Medium ITC" panose="020B0602030504020804" pitchFamily="34" charset="0"/>
            </a:endParaRPr>
          </a:p>
          <a:p>
            <a:pPr algn="ctr"/>
            <a:endParaRPr lang="fr-FR" sz="2400" dirty="0">
              <a:latin typeface="Eras Medium ITC" panose="020B0602030504020804" pitchFamily="34" charset="0"/>
            </a:endParaRPr>
          </a:p>
          <a:p>
            <a:pPr algn="ctr"/>
            <a:endParaRPr lang="fr-FR" sz="2400" dirty="0">
              <a:latin typeface="Eras Medium ITC" panose="020B0602030504020804" pitchFamily="34" charset="0"/>
            </a:endParaRPr>
          </a:p>
          <a:p>
            <a:pPr algn="ctr"/>
            <a:r>
              <a:rPr lang="fr-FR" sz="1600" dirty="0">
                <a:latin typeface="Eras Medium ITC" panose="020B0602030504020804" pitchFamily="34" charset="0"/>
              </a:rPr>
              <a:t>Etudiants :</a:t>
            </a:r>
          </a:p>
          <a:p>
            <a:pPr algn="ctr"/>
            <a:r>
              <a:rPr lang="fr-FR" sz="1600" b="1" dirty="0">
                <a:solidFill>
                  <a:srgbClr val="A31257"/>
                </a:solidFill>
                <a:latin typeface="Eras Medium ITC" panose="020B0602030504020804" pitchFamily="34" charset="0"/>
              </a:rPr>
              <a:t>GUIGAND Nathan </a:t>
            </a:r>
            <a:r>
              <a:rPr lang="fr-FR" sz="1600" dirty="0">
                <a:latin typeface="Eras Medium ITC" panose="020B0602030504020804" pitchFamily="34" charset="0"/>
              </a:rPr>
              <a:t>-- MONVOISIN Guillaume -- DOHIN Cyril</a:t>
            </a:r>
          </a:p>
        </p:txBody>
      </p:sp>
      <p:pic>
        <p:nvPicPr>
          <p:cNvPr id="22" name="Image 21">
            <a:extLst>
              <a:ext uri="{FF2B5EF4-FFF2-40B4-BE49-F238E27FC236}">
                <a16:creationId xmlns:a16="http://schemas.microsoft.com/office/drawing/2014/main" id="{AD2868D5-1AC2-4159-BA04-DCF98EFEA32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40" t="31216" r="34055" b="28466"/>
          <a:stretch/>
        </p:blipFill>
        <p:spPr>
          <a:xfrm>
            <a:off x="3805604" y="2647523"/>
            <a:ext cx="786268" cy="717667"/>
          </a:xfrm>
          <a:prstGeom prst="rect">
            <a:avLst/>
          </a:prstGeom>
          <a:effectLst/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D4CEBD47-F952-46F5-B2DB-1F2B06DD104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383" t="6720" r="34561" b="68241"/>
          <a:stretch/>
        </p:blipFill>
        <p:spPr>
          <a:xfrm>
            <a:off x="4210829" y="2233594"/>
            <a:ext cx="382781" cy="44569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DE0DDA38-094E-4797-BFF3-6F6099FE5BC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007" r="66714"/>
          <a:stretch/>
        </p:blipFill>
        <p:spPr>
          <a:xfrm>
            <a:off x="3449337" y="3355673"/>
            <a:ext cx="577677" cy="51607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5E8649C1-22FB-4FFB-8AF4-68C6BC767A45}"/>
              </a:ext>
            </a:extLst>
          </p:cNvPr>
          <p:cNvSpPr/>
          <p:nvPr/>
        </p:nvSpPr>
        <p:spPr>
          <a:xfrm>
            <a:off x="3633177" y="2562598"/>
            <a:ext cx="448576" cy="1986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6" name="Image 25">
            <a:extLst>
              <a:ext uri="{FF2B5EF4-FFF2-40B4-BE49-F238E27FC236}">
                <a16:creationId xmlns:a16="http://schemas.microsoft.com/office/drawing/2014/main" id="{4B1E3971-9CB1-4405-BE52-882B5D29BFE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347" b="63322"/>
          <a:stretch/>
        </p:blipFill>
        <p:spPr>
          <a:xfrm>
            <a:off x="3490218" y="2069291"/>
            <a:ext cx="549335" cy="65288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7" name="Image 26">
            <a:extLst>
              <a:ext uri="{FF2B5EF4-FFF2-40B4-BE49-F238E27FC236}">
                <a16:creationId xmlns:a16="http://schemas.microsoft.com/office/drawing/2014/main" id="{747C7E8E-9ABD-45AF-9A37-D6FD26A618D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950" t="71007" r="29109"/>
          <a:stretch/>
        </p:blipFill>
        <p:spPr>
          <a:xfrm>
            <a:off x="4337982" y="3365190"/>
            <a:ext cx="380786" cy="51607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8" name="Image 27">
            <a:extLst>
              <a:ext uri="{FF2B5EF4-FFF2-40B4-BE49-F238E27FC236}">
                <a16:creationId xmlns:a16="http://schemas.microsoft.com/office/drawing/2014/main" id="{281930DF-2052-4AB8-AF88-9B70B81CC36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97" t="30741" b="51027"/>
          <a:stretch/>
        </p:blipFill>
        <p:spPr>
          <a:xfrm>
            <a:off x="4576917" y="2592215"/>
            <a:ext cx="609218" cy="32453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53299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4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4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4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4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4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4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B996E070-5299-461D-9259-6BD38B8072A0}"/>
              </a:ext>
            </a:extLst>
          </p:cNvPr>
          <p:cNvSpPr txBox="1"/>
          <p:nvPr/>
        </p:nvSpPr>
        <p:spPr>
          <a:xfrm>
            <a:off x="3323065" y="103221"/>
            <a:ext cx="5698272" cy="1138773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4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square" rtlCol="0">
            <a:spAutoFit/>
          </a:bodyPr>
          <a:lstStyle/>
          <a:p>
            <a:pPr algn="ctr"/>
            <a:r>
              <a:rPr lang="fr-FR" sz="3600" b="1" dirty="0">
                <a:latin typeface="Eras Medium ITC" panose="020B0602030504020804" pitchFamily="34" charset="0"/>
              </a:rPr>
              <a:t>Application de supervision </a:t>
            </a:r>
            <a:r>
              <a:rPr lang="fr-FR" sz="2800" b="1" dirty="0">
                <a:solidFill>
                  <a:srgbClr val="A41258"/>
                </a:solidFill>
                <a:latin typeface="Eras Medium ITC" panose="020B0602030504020804" pitchFamily="34" charset="0"/>
              </a:rPr>
              <a:t>Superviser </a:t>
            </a:r>
            <a:r>
              <a:rPr lang="fr-FR" sz="3200" b="1" dirty="0">
                <a:latin typeface="Eras Medium ITC" panose="020B0602030504020804" pitchFamily="34" charset="0"/>
              </a:rPr>
              <a:t>:</a:t>
            </a:r>
          </a:p>
        </p:txBody>
      </p:sp>
      <p:pic>
        <p:nvPicPr>
          <p:cNvPr id="5" name="Picture 2" descr="Image associée">
            <a:extLst>
              <a:ext uri="{FF2B5EF4-FFF2-40B4-BE49-F238E27FC236}">
                <a16:creationId xmlns:a16="http://schemas.microsoft.com/office/drawing/2014/main" id="{42980D13-27EB-407A-A911-1179305F49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77" r="15441"/>
          <a:stretch/>
        </p:blipFill>
        <p:spPr bwMode="auto">
          <a:xfrm>
            <a:off x="143436" y="143435"/>
            <a:ext cx="226963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ZoneTexte 43">
            <a:extLst>
              <a:ext uri="{FF2B5EF4-FFF2-40B4-BE49-F238E27FC236}">
                <a16:creationId xmlns:a16="http://schemas.microsoft.com/office/drawing/2014/main" id="{46A14747-565A-4189-8050-2B8192696D9B}"/>
              </a:ext>
            </a:extLst>
          </p:cNvPr>
          <p:cNvSpPr txBox="1"/>
          <p:nvPr/>
        </p:nvSpPr>
        <p:spPr>
          <a:xfrm>
            <a:off x="-97120" y="6424982"/>
            <a:ext cx="481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61318040-16A9-44AE-A4B8-9DE130B500D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690" r="13792" b="5724"/>
          <a:stretch/>
        </p:blipFill>
        <p:spPr>
          <a:xfrm>
            <a:off x="956126" y="1241994"/>
            <a:ext cx="7621817" cy="55708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26" name="Picture 2" descr="Définition - Qu'est-ce qu'un Escape Game - Escape Game Maison">
            <a:extLst>
              <a:ext uri="{FF2B5EF4-FFF2-40B4-BE49-F238E27FC236}">
                <a16:creationId xmlns:a16="http://schemas.microsoft.com/office/drawing/2014/main" id="{99CB1344-BEA8-4534-B359-D8AFFC5F11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21"/>
          <a:stretch/>
        </p:blipFill>
        <p:spPr bwMode="auto">
          <a:xfrm>
            <a:off x="3297664" y="2535928"/>
            <a:ext cx="4954795" cy="3550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Organigramme : Terminateur 6">
            <a:extLst>
              <a:ext uri="{FF2B5EF4-FFF2-40B4-BE49-F238E27FC236}">
                <a16:creationId xmlns:a16="http://schemas.microsoft.com/office/drawing/2014/main" id="{7BF3BE09-ED78-47FD-9F73-AF069A2FA2F7}"/>
              </a:ext>
            </a:extLst>
          </p:cNvPr>
          <p:cNvSpPr/>
          <p:nvPr/>
        </p:nvSpPr>
        <p:spPr>
          <a:xfrm>
            <a:off x="11782810" y="1022638"/>
            <a:ext cx="137445" cy="71437"/>
          </a:xfrm>
          <a:prstGeom prst="flowChartTerminator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8" name="Organigramme : Terminateur 7">
            <a:extLst>
              <a:ext uri="{FF2B5EF4-FFF2-40B4-BE49-F238E27FC236}">
                <a16:creationId xmlns:a16="http://schemas.microsoft.com/office/drawing/2014/main" id="{62860ECC-B00C-40AE-9C35-EC1DEE1DF7FE}"/>
              </a:ext>
            </a:extLst>
          </p:cNvPr>
          <p:cNvSpPr/>
          <p:nvPr/>
        </p:nvSpPr>
        <p:spPr>
          <a:xfrm>
            <a:off x="11782811" y="808982"/>
            <a:ext cx="137445" cy="71437"/>
          </a:xfrm>
          <a:prstGeom prst="flowChartTerminator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9" name="Organigramme : Terminateur 8">
            <a:extLst>
              <a:ext uri="{FF2B5EF4-FFF2-40B4-BE49-F238E27FC236}">
                <a16:creationId xmlns:a16="http://schemas.microsoft.com/office/drawing/2014/main" id="{47674159-26C1-4C17-87B5-D49ED2CA1337}"/>
              </a:ext>
            </a:extLst>
          </p:cNvPr>
          <p:cNvSpPr/>
          <p:nvPr/>
        </p:nvSpPr>
        <p:spPr>
          <a:xfrm>
            <a:off x="11780105" y="596427"/>
            <a:ext cx="137445" cy="71437"/>
          </a:xfrm>
          <a:prstGeom prst="flowChartTerminator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9D96E6B3-50B2-40F4-A7AF-CC80E8FBFAAC}"/>
              </a:ext>
            </a:extLst>
          </p:cNvPr>
          <p:cNvSpPr/>
          <p:nvPr/>
        </p:nvSpPr>
        <p:spPr>
          <a:xfrm>
            <a:off x="11740896" y="143435"/>
            <a:ext cx="307668" cy="317709"/>
          </a:xfrm>
          <a:prstGeom prst="ellipse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A064CD56-440E-4AE5-9081-7DC38DDED55C}"/>
              </a:ext>
            </a:extLst>
          </p:cNvPr>
          <p:cNvSpPr txBox="1"/>
          <p:nvPr/>
        </p:nvSpPr>
        <p:spPr>
          <a:xfrm>
            <a:off x="9863775" y="181652"/>
            <a:ext cx="1874223" cy="261610"/>
          </a:xfrm>
          <a:prstGeom prst="rect">
            <a:avLst/>
          </a:prstGeom>
          <a:noFill/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Présentation du projet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7DB1B4B5-4699-4B19-8B8E-A1B271BBC578}"/>
              </a:ext>
            </a:extLst>
          </p:cNvPr>
          <p:cNvSpPr txBox="1"/>
          <p:nvPr/>
        </p:nvSpPr>
        <p:spPr>
          <a:xfrm>
            <a:off x="9926211" y="507693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Schéma global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B5513C98-300A-4817-8925-3F2B03C0DD58}"/>
              </a:ext>
            </a:extLst>
          </p:cNvPr>
          <p:cNvSpPr txBox="1"/>
          <p:nvPr/>
        </p:nvSpPr>
        <p:spPr>
          <a:xfrm>
            <a:off x="9946504" y="727130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Schéma personnalisé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709384BF-CECA-4D68-A112-8271F25BA6CD}"/>
              </a:ext>
            </a:extLst>
          </p:cNvPr>
          <p:cNvSpPr txBox="1"/>
          <p:nvPr/>
        </p:nvSpPr>
        <p:spPr>
          <a:xfrm>
            <a:off x="9941401" y="918998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Tâches personnelles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85227236-1990-406D-B8F9-54260AFB4E67}"/>
              </a:ext>
            </a:extLst>
          </p:cNvPr>
          <p:cNvSpPr txBox="1"/>
          <p:nvPr/>
        </p:nvSpPr>
        <p:spPr>
          <a:xfrm>
            <a:off x="9865580" y="1281294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Schématisation réseau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38AB2F7C-6ADD-40E2-BF1A-6B70BAEEB335}"/>
              </a:ext>
            </a:extLst>
          </p:cNvPr>
          <p:cNvSpPr txBox="1"/>
          <p:nvPr/>
        </p:nvSpPr>
        <p:spPr>
          <a:xfrm>
            <a:off x="9826051" y="6486853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Organisation - Suivi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0AE2101-E8B7-43E7-AE4E-D350319BAB92}"/>
              </a:ext>
            </a:extLst>
          </p:cNvPr>
          <p:cNvSpPr/>
          <p:nvPr/>
        </p:nvSpPr>
        <p:spPr>
          <a:xfrm>
            <a:off x="11853752" y="667864"/>
            <a:ext cx="63479" cy="61035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44BF9B24-B9D2-472B-89C8-ACCBF523A685}"/>
              </a:ext>
            </a:extLst>
          </p:cNvPr>
          <p:cNvSpPr/>
          <p:nvPr/>
        </p:nvSpPr>
        <p:spPr>
          <a:xfrm>
            <a:off x="11740896" y="1266423"/>
            <a:ext cx="307668" cy="317709"/>
          </a:xfrm>
          <a:prstGeom prst="ellipse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E53E8105-9ADF-42B2-8F2D-107447167F84}"/>
              </a:ext>
            </a:extLst>
          </p:cNvPr>
          <p:cNvSpPr/>
          <p:nvPr/>
        </p:nvSpPr>
        <p:spPr>
          <a:xfrm>
            <a:off x="11727622" y="6478167"/>
            <a:ext cx="307668" cy="31770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EDC8FCC0-7467-48E0-866F-29BD00639AC9}"/>
              </a:ext>
            </a:extLst>
          </p:cNvPr>
          <p:cNvSpPr/>
          <p:nvPr/>
        </p:nvSpPr>
        <p:spPr>
          <a:xfrm>
            <a:off x="11740896" y="1756480"/>
            <a:ext cx="307668" cy="317709"/>
          </a:xfrm>
          <a:prstGeom prst="ellipse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59255558-F8FB-4092-A49E-B2FDA2D28844}"/>
              </a:ext>
            </a:extLst>
          </p:cNvPr>
          <p:cNvSpPr txBox="1"/>
          <p:nvPr/>
        </p:nvSpPr>
        <p:spPr>
          <a:xfrm>
            <a:off x="10325100" y="1724277"/>
            <a:ext cx="141289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Diagramme de cas d’utilisation</a:t>
            </a:r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CB771291-02BC-49B3-802B-CF6D34B080B1}"/>
              </a:ext>
            </a:extLst>
          </p:cNvPr>
          <p:cNvSpPr/>
          <p:nvPr/>
        </p:nvSpPr>
        <p:spPr>
          <a:xfrm>
            <a:off x="11735995" y="2246537"/>
            <a:ext cx="307668" cy="317709"/>
          </a:xfrm>
          <a:prstGeom prst="ellipse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662BA418-8CB3-44AE-B1FB-6B6BF360C2B7}"/>
              </a:ext>
            </a:extLst>
          </p:cNvPr>
          <p:cNvSpPr txBox="1"/>
          <p:nvPr/>
        </p:nvSpPr>
        <p:spPr>
          <a:xfrm>
            <a:off x="9835431" y="2268636"/>
            <a:ext cx="19309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Application de supervision</a:t>
            </a:r>
          </a:p>
        </p:txBody>
      </p:sp>
      <p:sp>
        <p:nvSpPr>
          <p:cNvPr id="24" name="Organigramme : Terminateur 23">
            <a:extLst>
              <a:ext uri="{FF2B5EF4-FFF2-40B4-BE49-F238E27FC236}">
                <a16:creationId xmlns:a16="http://schemas.microsoft.com/office/drawing/2014/main" id="{6782C74A-D09D-4316-ADCA-91934C829F1F}"/>
              </a:ext>
            </a:extLst>
          </p:cNvPr>
          <p:cNvSpPr/>
          <p:nvPr/>
        </p:nvSpPr>
        <p:spPr>
          <a:xfrm>
            <a:off x="11761093" y="2903361"/>
            <a:ext cx="137445" cy="71437"/>
          </a:xfrm>
          <a:prstGeom prst="flowChartTerminator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5" name="Organigramme : Terminateur 24">
            <a:extLst>
              <a:ext uri="{FF2B5EF4-FFF2-40B4-BE49-F238E27FC236}">
                <a16:creationId xmlns:a16="http://schemas.microsoft.com/office/drawing/2014/main" id="{7C7D5A22-9ABD-4BAB-8AF1-B8244F85FF2A}"/>
              </a:ext>
            </a:extLst>
          </p:cNvPr>
          <p:cNvSpPr/>
          <p:nvPr/>
        </p:nvSpPr>
        <p:spPr>
          <a:xfrm>
            <a:off x="11761094" y="2689705"/>
            <a:ext cx="137445" cy="71437"/>
          </a:xfrm>
          <a:prstGeom prst="flowChartTerminator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6" name="Organigramme : Terminateur 25">
            <a:extLst>
              <a:ext uri="{FF2B5EF4-FFF2-40B4-BE49-F238E27FC236}">
                <a16:creationId xmlns:a16="http://schemas.microsoft.com/office/drawing/2014/main" id="{F962ECBB-B3FC-49FD-AC77-BD237358665C}"/>
              </a:ext>
            </a:extLst>
          </p:cNvPr>
          <p:cNvSpPr/>
          <p:nvPr/>
        </p:nvSpPr>
        <p:spPr>
          <a:xfrm>
            <a:off x="11765966" y="3117017"/>
            <a:ext cx="137445" cy="71437"/>
          </a:xfrm>
          <a:prstGeom prst="flowChartTerminator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7" name="Organigramme : Terminateur 26">
            <a:extLst>
              <a:ext uri="{FF2B5EF4-FFF2-40B4-BE49-F238E27FC236}">
                <a16:creationId xmlns:a16="http://schemas.microsoft.com/office/drawing/2014/main" id="{8749A1A8-95CE-446B-B3B5-B2240CF6448B}"/>
              </a:ext>
            </a:extLst>
          </p:cNvPr>
          <p:cNvSpPr/>
          <p:nvPr/>
        </p:nvSpPr>
        <p:spPr>
          <a:xfrm>
            <a:off x="11761092" y="3330673"/>
            <a:ext cx="137445" cy="71437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8" name="Organigramme : Terminateur 27">
            <a:extLst>
              <a:ext uri="{FF2B5EF4-FFF2-40B4-BE49-F238E27FC236}">
                <a16:creationId xmlns:a16="http://schemas.microsoft.com/office/drawing/2014/main" id="{E69E1BFA-A292-4ADB-B78C-6ADA9C85E4AC}"/>
              </a:ext>
            </a:extLst>
          </p:cNvPr>
          <p:cNvSpPr/>
          <p:nvPr/>
        </p:nvSpPr>
        <p:spPr>
          <a:xfrm>
            <a:off x="11761091" y="3539999"/>
            <a:ext cx="137445" cy="71437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9" name="Organigramme : Terminateur 28">
            <a:extLst>
              <a:ext uri="{FF2B5EF4-FFF2-40B4-BE49-F238E27FC236}">
                <a16:creationId xmlns:a16="http://schemas.microsoft.com/office/drawing/2014/main" id="{741E5554-21C3-4FFC-87AC-9D43FCF91B59}"/>
              </a:ext>
            </a:extLst>
          </p:cNvPr>
          <p:cNvSpPr/>
          <p:nvPr/>
        </p:nvSpPr>
        <p:spPr>
          <a:xfrm>
            <a:off x="11765966" y="3753655"/>
            <a:ext cx="137445" cy="71437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0" name="Organigramme : Terminateur 29">
            <a:extLst>
              <a:ext uri="{FF2B5EF4-FFF2-40B4-BE49-F238E27FC236}">
                <a16:creationId xmlns:a16="http://schemas.microsoft.com/office/drawing/2014/main" id="{9DDABF21-3917-4FB2-B425-125B2AB7A356}"/>
              </a:ext>
            </a:extLst>
          </p:cNvPr>
          <p:cNvSpPr/>
          <p:nvPr/>
        </p:nvSpPr>
        <p:spPr>
          <a:xfrm>
            <a:off x="11765966" y="3967311"/>
            <a:ext cx="137445" cy="71437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6AFFB28D-9A20-4C7E-B58C-C0640B3BF394}"/>
              </a:ext>
            </a:extLst>
          </p:cNvPr>
          <p:cNvSpPr txBox="1"/>
          <p:nvPr/>
        </p:nvSpPr>
        <p:spPr>
          <a:xfrm>
            <a:off x="9919303" y="2579223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Lancer une partie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72739C39-B67D-41FE-BDBD-E1A900A49179}"/>
              </a:ext>
            </a:extLst>
          </p:cNvPr>
          <p:cNvSpPr txBox="1"/>
          <p:nvPr/>
        </p:nvSpPr>
        <p:spPr>
          <a:xfrm>
            <a:off x="9919303" y="2800765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Com. avec la BDD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45F68323-C6AB-4F19-BB66-E0413D1728B7}"/>
              </a:ext>
            </a:extLst>
          </p:cNvPr>
          <p:cNvSpPr txBox="1"/>
          <p:nvPr/>
        </p:nvSpPr>
        <p:spPr>
          <a:xfrm>
            <a:off x="9933198" y="3015600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Superviser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01E4EC2C-ABC3-4440-9E82-14F06F0C554E}"/>
              </a:ext>
            </a:extLst>
          </p:cNvPr>
          <p:cNvSpPr txBox="1"/>
          <p:nvPr/>
        </p:nvSpPr>
        <p:spPr>
          <a:xfrm>
            <a:off x="9905882" y="3233421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Récup. image de caméra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93DFA165-D601-498B-9B29-F53FF51F2E46}"/>
              </a:ext>
            </a:extLst>
          </p:cNvPr>
          <p:cNvSpPr txBox="1"/>
          <p:nvPr/>
        </p:nvSpPr>
        <p:spPr>
          <a:xfrm>
            <a:off x="9926211" y="3441426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Envoi d’indice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D94594E5-AB10-44BF-8663-3FF5E5209ADB}"/>
              </a:ext>
            </a:extLst>
          </p:cNvPr>
          <p:cNvSpPr txBox="1"/>
          <p:nvPr/>
        </p:nvSpPr>
        <p:spPr>
          <a:xfrm>
            <a:off x="9933121" y="3652369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Fin de partie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098A950B-64E0-413D-9773-51EC3C5E9F74}"/>
              </a:ext>
            </a:extLst>
          </p:cNvPr>
          <p:cNvSpPr txBox="1"/>
          <p:nvPr/>
        </p:nvSpPr>
        <p:spPr>
          <a:xfrm>
            <a:off x="9933121" y="3863470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Classement</a:t>
            </a:r>
          </a:p>
        </p:txBody>
      </p:sp>
      <p:sp>
        <p:nvSpPr>
          <p:cNvPr id="38" name="Ellipse 37">
            <a:extLst>
              <a:ext uri="{FF2B5EF4-FFF2-40B4-BE49-F238E27FC236}">
                <a16:creationId xmlns:a16="http://schemas.microsoft.com/office/drawing/2014/main" id="{34B75053-5261-4857-BE2F-B7688ECA5E03}"/>
              </a:ext>
            </a:extLst>
          </p:cNvPr>
          <p:cNvSpPr/>
          <p:nvPr/>
        </p:nvSpPr>
        <p:spPr>
          <a:xfrm>
            <a:off x="11737998" y="4195011"/>
            <a:ext cx="307668" cy="31770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9" name="Ellipse 38">
            <a:extLst>
              <a:ext uri="{FF2B5EF4-FFF2-40B4-BE49-F238E27FC236}">
                <a16:creationId xmlns:a16="http://schemas.microsoft.com/office/drawing/2014/main" id="{8BD5096A-1B9E-4ED5-8FF8-F4100F5A066B}"/>
              </a:ext>
            </a:extLst>
          </p:cNvPr>
          <p:cNvSpPr/>
          <p:nvPr/>
        </p:nvSpPr>
        <p:spPr>
          <a:xfrm>
            <a:off x="11740286" y="4732015"/>
            <a:ext cx="307668" cy="31770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0" name="Ellipse 39">
            <a:extLst>
              <a:ext uri="{FF2B5EF4-FFF2-40B4-BE49-F238E27FC236}">
                <a16:creationId xmlns:a16="http://schemas.microsoft.com/office/drawing/2014/main" id="{D06F1E7B-B5CE-4F8C-82B5-7D2D590A5DE8}"/>
              </a:ext>
            </a:extLst>
          </p:cNvPr>
          <p:cNvSpPr/>
          <p:nvPr/>
        </p:nvSpPr>
        <p:spPr>
          <a:xfrm>
            <a:off x="11731620" y="5306319"/>
            <a:ext cx="307668" cy="31770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1" name="Ellipse 40">
            <a:extLst>
              <a:ext uri="{FF2B5EF4-FFF2-40B4-BE49-F238E27FC236}">
                <a16:creationId xmlns:a16="http://schemas.microsoft.com/office/drawing/2014/main" id="{2CF4C326-0C0C-482D-BB99-75E5E79DD45D}"/>
              </a:ext>
            </a:extLst>
          </p:cNvPr>
          <p:cNvSpPr/>
          <p:nvPr/>
        </p:nvSpPr>
        <p:spPr>
          <a:xfrm>
            <a:off x="11731620" y="5908668"/>
            <a:ext cx="307668" cy="31770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235AFC9D-C73C-43DC-9A37-3374C8BCFDA5}"/>
              </a:ext>
            </a:extLst>
          </p:cNvPr>
          <p:cNvSpPr/>
          <p:nvPr/>
        </p:nvSpPr>
        <p:spPr>
          <a:xfrm>
            <a:off x="11853677" y="345288"/>
            <a:ext cx="63554" cy="2843166"/>
          </a:xfrm>
          <a:prstGeom prst="rect">
            <a:avLst/>
          </a:prstGeom>
          <a:solidFill>
            <a:srgbClr val="A312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AFE16116-DB1A-4CD0-8E26-9EDD10B01B07}"/>
              </a:ext>
            </a:extLst>
          </p:cNvPr>
          <p:cNvSpPr txBox="1"/>
          <p:nvPr/>
        </p:nvSpPr>
        <p:spPr>
          <a:xfrm>
            <a:off x="9786225" y="4224815"/>
            <a:ext cx="19309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Diagramme de séquence</a:t>
            </a:r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8BD03CE7-BAD0-48B0-ACB8-D78C6F4EE528}"/>
              </a:ext>
            </a:extLst>
          </p:cNvPr>
          <p:cNvSpPr txBox="1"/>
          <p:nvPr/>
        </p:nvSpPr>
        <p:spPr>
          <a:xfrm>
            <a:off x="9792689" y="4746594"/>
            <a:ext cx="19309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Diagramme de classes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04CA0525-57BB-41AD-8696-DA73260E0698}"/>
              </a:ext>
            </a:extLst>
          </p:cNvPr>
          <p:cNvSpPr txBox="1"/>
          <p:nvPr/>
        </p:nvSpPr>
        <p:spPr>
          <a:xfrm>
            <a:off x="9786225" y="5315096"/>
            <a:ext cx="19309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Physique Appliquée – Wi-Fi</a:t>
            </a:r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D095D9DA-DED7-4364-913D-8D8AD61D5BAC}"/>
              </a:ext>
            </a:extLst>
          </p:cNvPr>
          <p:cNvSpPr txBox="1"/>
          <p:nvPr/>
        </p:nvSpPr>
        <p:spPr>
          <a:xfrm>
            <a:off x="9785604" y="5918351"/>
            <a:ext cx="19309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Planification</a:t>
            </a:r>
          </a:p>
        </p:txBody>
      </p:sp>
    </p:spTree>
    <p:extLst>
      <p:ext uri="{BB962C8B-B14F-4D97-AF65-F5344CB8AC3E}">
        <p14:creationId xmlns:p14="http://schemas.microsoft.com/office/powerpoint/2010/main" val="4287746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B996E070-5299-461D-9259-6BD38B8072A0}"/>
              </a:ext>
            </a:extLst>
          </p:cNvPr>
          <p:cNvSpPr txBox="1"/>
          <p:nvPr/>
        </p:nvSpPr>
        <p:spPr>
          <a:xfrm>
            <a:off x="3323065" y="103221"/>
            <a:ext cx="5698272" cy="1138773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4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square" rtlCol="0">
            <a:spAutoFit/>
          </a:bodyPr>
          <a:lstStyle/>
          <a:p>
            <a:pPr algn="ctr"/>
            <a:r>
              <a:rPr lang="fr-FR" sz="3600" b="1" dirty="0">
                <a:latin typeface="Eras Medium ITC" panose="020B0602030504020804" pitchFamily="34" charset="0"/>
              </a:rPr>
              <a:t>Application de supervision </a:t>
            </a:r>
            <a:r>
              <a:rPr lang="fr-FR" sz="2800" b="1" dirty="0">
                <a:solidFill>
                  <a:srgbClr val="A41258"/>
                </a:solidFill>
                <a:latin typeface="Eras Medium ITC" panose="020B0602030504020804" pitchFamily="34" charset="0"/>
              </a:rPr>
              <a:t>Récupérer l’image de la caméra IP </a:t>
            </a:r>
            <a:r>
              <a:rPr lang="fr-FR" sz="3200" b="1" dirty="0">
                <a:latin typeface="Eras Medium ITC" panose="020B0602030504020804" pitchFamily="34" charset="0"/>
              </a:rPr>
              <a:t>:</a:t>
            </a:r>
          </a:p>
        </p:txBody>
      </p:sp>
      <p:pic>
        <p:nvPicPr>
          <p:cNvPr id="5" name="Picture 2" descr="Image associée">
            <a:extLst>
              <a:ext uri="{FF2B5EF4-FFF2-40B4-BE49-F238E27FC236}">
                <a16:creationId xmlns:a16="http://schemas.microsoft.com/office/drawing/2014/main" id="{42980D13-27EB-407A-A911-1179305F49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77" r="15441"/>
          <a:stretch/>
        </p:blipFill>
        <p:spPr bwMode="auto">
          <a:xfrm>
            <a:off x="143436" y="143435"/>
            <a:ext cx="226963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ZoneTexte 43">
            <a:extLst>
              <a:ext uri="{FF2B5EF4-FFF2-40B4-BE49-F238E27FC236}">
                <a16:creationId xmlns:a16="http://schemas.microsoft.com/office/drawing/2014/main" id="{46A14747-565A-4189-8050-2B8192696D9B}"/>
              </a:ext>
            </a:extLst>
          </p:cNvPr>
          <p:cNvSpPr txBox="1"/>
          <p:nvPr/>
        </p:nvSpPr>
        <p:spPr>
          <a:xfrm>
            <a:off x="-97120" y="6424982"/>
            <a:ext cx="481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11</a:t>
            </a:r>
          </a:p>
        </p:txBody>
      </p:sp>
      <p:pic>
        <p:nvPicPr>
          <p:cNvPr id="46" name="Image 45">
            <a:extLst>
              <a:ext uri="{FF2B5EF4-FFF2-40B4-BE49-F238E27FC236}">
                <a16:creationId xmlns:a16="http://schemas.microsoft.com/office/drawing/2014/main" id="{7D164B31-6A01-459B-9C65-A4048C7A075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037727" y="1927856"/>
            <a:ext cx="6603681" cy="277557"/>
          </a:xfrm>
          <a:prstGeom prst="rect">
            <a:avLst/>
          </a:prstGeom>
        </p:spPr>
      </p:pic>
      <p:pic>
        <p:nvPicPr>
          <p:cNvPr id="47" name="Image 46">
            <a:extLst>
              <a:ext uri="{FF2B5EF4-FFF2-40B4-BE49-F238E27FC236}">
                <a16:creationId xmlns:a16="http://schemas.microsoft.com/office/drawing/2014/main" id="{C16751A2-29C2-4B9D-AC48-6BF6B521C107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037727" y="3678638"/>
            <a:ext cx="6748461" cy="270628"/>
          </a:xfrm>
          <a:prstGeom prst="rect">
            <a:avLst/>
          </a:prstGeom>
        </p:spPr>
      </p:pic>
      <p:pic>
        <p:nvPicPr>
          <p:cNvPr id="48" name="Image 47">
            <a:extLst>
              <a:ext uri="{FF2B5EF4-FFF2-40B4-BE49-F238E27FC236}">
                <a16:creationId xmlns:a16="http://schemas.microsoft.com/office/drawing/2014/main" id="{FF4B80D8-B6B7-448F-884D-DE5A955AF215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950218" y="3979714"/>
            <a:ext cx="6632550" cy="1288972"/>
          </a:xfrm>
          <a:prstGeom prst="rect">
            <a:avLst/>
          </a:prstGeom>
        </p:spPr>
      </p:pic>
      <p:sp>
        <p:nvSpPr>
          <p:cNvPr id="8" name="Organigramme : Terminateur 7">
            <a:extLst>
              <a:ext uri="{FF2B5EF4-FFF2-40B4-BE49-F238E27FC236}">
                <a16:creationId xmlns:a16="http://schemas.microsoft.com/office/drawing/2014/main" id="{AE9BC489-FBBE-4FFC-AB33-BCF74D8F192C}"/>
              </a:ext>
            </a:extLst>
          </p:cNvPr>
          <p:cNvSpPr/>
          <p:nvPr/>
        </p:nvSpPr>
        <p:spPr>
          <a:xfrm>
            <a:off x="11782810" y="1022638"/>
            <a:ext cx="137445" cy="71437"/>
          </a:xfrm>
          <a:prstGeom prst="flowChartTerminator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9" name="Organigramme : Terminateur 8">
            <a:extLst>
              <a:ext uri="{FF2B5EF4-FFF2-40B4-BE49-F238E27FC236}">
                <a16:creationId xmlns:a16="http://schemas.microsoft.com/office/drawing/2014/main" id="{48B04C91-7B31-4AF7-8306-FFF509B186E3}"/>
              </a:ext>
            </a:extLst>
          </p:cNvPr>
          <p:cNvSpPr/>
          <p:nvPr/>
        </p:nvSpPr>
        <p:spPr>
          <a:xfrm>
            <a:off x="11782811" y="808982"/>
            <a:ext cx="137445" cy="71437"/>
          </a:xfrm>
          <a:prstGeom prst="flowChartTerminator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0" name="Organigramme : Terminateur 9">
            <a:extLst>
              <a:ext uri="{FF2B5EF4-FFF2-40B4-BE49-F238E27FC236}">
                <a16:creationId xmlns:a16="http://schemas.microsoft.com/office/drawing/2014/main" id="{880E4ECE-6479-4F26-9997-B426B86BE6F6}"/>
              </a:ext>
            </a:extLst>
          </p:cNvPr>
          <p:cNvSpPr/>
          <p:nvPr/>
        </p:nvSpPr>
        <p:spPr>
          <a:xfrm>
            <a:off x="11780105" y="596427"/>
            <a:ext cx="137445" cy="71437"/>
          </a:xfrm>
          <a:prstGeom prst="flowChartTerminator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DA334A97-2580-47D1-8F79-0C3CA19EF5B5}"/>
              </a:ext>
            </a:extLst>
          </p:cNvPr>
          <p:cNvSpPr/>
          <p:nvPr/>
        </p:nvSpPr>
        <p:spPr>
          <a:xfrm>
            <a:off x="11740896" y="143435"/>
            <a:ext cx="307668" cy="317709"/>
          </a:xfrm>
          <a:prstGeom prst="ellipse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4C8B1994-82BF-490D-BFC5-99DF2CC597CC}"/>
              </a:ext>
            </a:extLst>
          </p:cNvPr>
          <p:cNvSpPr txBox="1"/>
          <p:nvPr/>
        </p:nvSpPr>
        <p:spPr>
          <a:xfrm>
            <a:off x="9863775" y="181652"/>
            <a:ext cx="1874223" cy="261610"/>
          </a:xfrm>
          <a:prstGeom prst="rect">
            <a:avLst/>
          </a:prstGeom>
          <a:noFill/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Présentation du projet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A9F77F05-14FC-4670-9851-3EA443067320}"/>
              </a:ext>
            </a:extLst>
          </p:cNvPr>
          <p:cNvSpPr txBox="1"/>
          <p:nvPr/>
        </p:nvSpPr>
        <p:spPr>
          <a:xfrm>
            <a:off x="9926211" y="507693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Schéma global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921A6C86-216D-43B7-94F6-743107963C54}"/>
              </a:ext>
            </a:extLst>
          </p:cNvPr>
          <p:cNvSpPr txBox="1"/>
          <p:nvPr/>
        </p:nvSpPr>
        <p:spPr>
          <a:xfrm>
            <a:off x="9946504" y="727130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Schéma personnalisé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DF69064C-9652-4226-91C0-E005CBAF4418}"/>
              </a:ext>
            </a:extLst>
          </p:cNvPr>
          <p:cNvSpPr txBox="1"/>
          <p:nvPr/>
        </p:nvSpPr>
        <p:spPr>
          <a:xfrm>
            <a:off x="9941401" y="918998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Tâches personnelles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936FC3D8-2757-406E-BB02-CAF171C13AD6}"/>
              </a:ext>
            </a:extLst>
          </p:cNvPr>
          <p:cNvSpPr txBox="1"/>
          <p:nvPr/>
        </p:nvSpPr>
        <p:spPr>
          <a:xfrm>
            <a:off x="9865580" y="1281294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Schématisation réseau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4BE91A0A-B51F-4375-AEED-1539D34D7033}"/>
              </a:ext>
            </a:extLst>
          </p:cNvPr>
          <p:cNvSpPr txBox="1"/>
          <p:nvPr/>
        </p:nvSpPr>
        <p:spPr>
          <a:xfrm>
            <a:off x="9826051" y="6486853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Organisation - Suivi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8A5AF9D-4DB9-467B-8B74-E9B65DE13A94}"/>
              </a:ext>
            </a:extLst>
          </p:cNvPr>
          <p:cNvSpPr/>
          <p:nvPr/>
        </p:nvSpPr>
        <p:spPr>
          <a:xfrm>
            <a:off x="11853752" y="667864"/>
            <a:ext cx="63479" cy="61035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302E972E-D54C-415F-8C85-741D8526D907}"/>
              </a:ext>
            </a:extLst>
          </p:cNvPr>
          <p:cNvSpPr/>
          <p:nvPr/>
        </p:nvSpPr>
        <p:spPr>
          <a:xfrm>
            <a:off x="11740896" y="1266423"/>
            <a:ext cx="307668" cy="317709"/>
          </a:xfrm>
          <a:prstGeom prst="ellipse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0769CFCB-015A-4206-8510-DB38B83E5EB2}"/>
              </a:ext>
            </a:extLst>
          </p:cNvPr>
          <p:cNvSpPr/>
          <p:nvPr/>
        </p:nvSpPr>
        <p:spPr>
          <a:xfrm>
            <a:off x="11727622" y="6478167"/>
            <a:ext cx="307668" cy="31770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41DEC210-D464-4793-B578-A35BFC176100}"/>
              </a:ext>
            </a:extLst>
          </p:cNvPr>
          <p:cNvSpPr/>
          <p:nvPr/>
        </p:nvSpPr>
        <p:spPr>
          <a:xfrm>
            <a:off x="11740896" y="1756480"/>
            <a:ext cx="307668" cy="317709"/>
          </a:xfrm>
          <a:prstGeom prst="ellipse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F893C8D3-01B2-414C-8449-AA42BB45CD85}"/>
              </a:ext>
            </a:extLst>
          </p:cNvPr>
          <p:cNvSpPr txBox="1"/>
          <p:nvPr/>
        </p:nvSpPr>
        <p:spPr>
          <a:xfrm>
            <a:off x="10325100" y="1724277"/>
            <a:ext cx="141289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Diagramme de cas d’utilisation</a:t>
            </a:r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9A84D52C-7DC7-4029-97C7-F516F9B4AB70}"/>
              </a:ext>
            </a:extLst>
          </p:cNvPr>
          <p:cNvSpPr/>
          <p:nvPr/>
        </p:nvSpPr>
        <p:spPr>
          <a:xfrm>
            <a:off x="11735995" y="2246537"/>
            <a:ext cx="307668" cy="317709"/>
          </a:xfrm>
          <a:prstGeom prst="ellipse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8324E78F-FF17-43D0-A347-CEF097E1CDA4}"/>
              </a:ext>
            </a:extLst>
          </p:cNvPr>
          <p:cNvSpPr txBox="1"/>
          <p:nvPr/>
        </p:nvSpPr>
        <p:spPr>
          <a:xfrm>
            <a:off x="9835431" y="2268636"/>
            <a:ext cx="19309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Application de supervision</a:t>
            </a:r>
          </a:p>
        </p:txBody>
      </p:sp>
      <p:sp>
        <p:nvSpPr>
          <p:cNvPr id="25" name="Organigramme : Terminateur 24">
            <a:extLst>
              <a:ext uri="{FF2B5EF4-FFF2-40B4-BE49-F238E27FC236}">
                <a16:creationId xmlns:a16="http://schemas.microsoft.com/office/drawing/2014/main" id="{F7AFBA7A-D405-408F-9C36-4A1A1FBA962B}"/>
              </a:ext>
            </a:extLst>
          </p:cNvPr>
          <p:cNvSpPr/>
          <p:nvPr/>
        </p:nvSpPr>
        <p:spPr>
          <a:xfrm>
            <a:off x="11761093" y="2903361"/>
            <a:ext cx="137445" cy="71437"/>
          </a:xfrm>
          <a:prstGeom prst="flowChartTerminator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6" name="Organigramme : Terminateur 25">
            <a:extLst>
              <a:ext uri="{FF2B5EF4-FFF2-40B4-BE49-F238E27FC236}">
                <a16:creationId xmlns:a16="http://schemas.microsoft.com/office/drawing/2014/main" id="{E8952554-EB90-46E0-9099-FBAB7F2AD2B6}"/>
              </a:ext>
            </a:extLst>
          </p:cNvPr>
          <p:cNvSpPr/>
          <p:nvPr/>
        </p:nvSpPr>
        <p:spPr>
          <a:xfrm>
            <a:off x="11761094" y="2689705"/>
            <a:ext cx="137445" cy="71437"/>
          </a:xfrm>
          <a:prstGeom prst="flowChartTerminator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7" name="Organigramme : Terminateur 26">
            <a:extLst>
              <a:ext uri="{FF2B5EF4-FFF2-40B4-BE49-F238E27FC236}">
                <a16:creationId xmlns:a16="http://schemas.microsoft.com/office/drawing/2014/main" id="{ED33139F-3954-4204-9EE7-CF4CF059F09A}"/>
              </a:ext>
            </a:extLst>
          </p:cNvPr>
          <p:cNvSpPr/>
          <p:nvPr/>
        </p:nvSpPr>
        <p:spPr>
          <a:xfrm>
            <a:off x="11765966" y="3117017"/>
            <a:ext cx="137445" cy="71437"/>
          </a:xfrm>
          <a:prstGeom prst="flowChartTerminator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8" name="Organigramme : Terminateur 27">
            <a:extLst>
              <a:ext uri="{FF2B5EF4-FFF2-40B4-BE49-F238E27FC236}">
                <a16:creationId xmlns:a16="http://schemas.microsoft.com/office/drawing/2014/main" id="{173FED19-A38C-484C-BE93-4C76C98F414A}"/>
              </a:ext>
            </a:extLst>
          </p:cNvPr>
          <p:cNvSpPr/>
          <p:nvPr/>
        </p:nvSpPr>
        <p:spPr>
          <a:xfrm>
            <a:off x="11761092" y="3330673"/>
            <a:ext cx="137445" cy="71437"/>
          </a:xfrm>
          <a:prstGeom prst="flowChartTerminator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9" name="Organigramme : Terminateur 28">
            <a:extLst>
              <a:ext uri="{FF2B5EF4-FFF2-40B4-BE49-F238E27FC236}">
                <a16:creationId xmlns:a16="http://schemas.microsoft.com/office/drawing/2014/main" id="{35BD4CDD-8F55-4B2F-964D-425748745CBB}"/>
              </a:ext>
            </a:extLst>
          </p:cNvPr>
          <p:cNvSpPr/>
          <p:nvPr/>
        </p:nvSpPr>
        <p:spPr>
          <a:xfrm>
            <a:off x="11761091" y="3539999"/>
            <a:ext cx="137445" cy="71437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0" name="Organigramme : Terminateur 29">
            <a:extLst>
              <a:ext uri="{FF2B5EF4-FFF2-40B4-BE49-F238E27FC236}">
                <a16:creationId xmlns:a16="http://schemas.microsoft.com/office/drawing/2014/main" id="{37AB0336-6061-4C93-B8EF-E7D8BF99F96C}"/>
              </a:ext>
            </a:extLst>
          </p:cNvPr>
          <p:cNvSpPr/>
          <p:nvPr/>
        </p:nvSpPr>
        <p:spPr>
          <a:xfrm>
            <a:off x="11765966" y="3753655"/>
            <a:ext cx="137445" cy="71437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1" name="Organigramme : Terminateur 30">
            <a:extLst>
              <a:ext uri="{FF2B5EF4-FFF2-40B4-BE49-F238E27FC236}">
                <a16:creationId xmlns:a16="http://schemas.microsoft.com/office/drawing/2014/main" id="{FE006015-4E6F-4C6B-8757-F26CF7EDAD00}"/>
              </a:ext>
            </a:extLst>
          </p:cNvPr>
          <p:cNvSpPr/>
          <p:nvPr/>
        </p:nvSpPr>
        <p:spPr>
          <a:xfrm>
            <a:off x="11765966" y="3967311"/>
            <a:ext cx="137445" cy="71437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C1A9DF5A-9F53-42BF-A5D7-540B9D45F47A}"/>
              </a:ext>
            </a:extLst>
          </p:cNvPr>
          <p:cNvSpPr txBox="1"/>
          <p:nvPr/>
        </p:nvSpPr>
        <p:spPr>
          <a:xfrm>
            <a:off x="9919303" y="2579223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Lancer une partie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DE324860-2AE4-4127-914E-BC977DDFBC66}"/>
              </a:ext>
            </a:extLst>
          </p:cNvPr>
          <p:cNvSpPr txBox="1"/>
          <p:nvPr/>
        </p:nvSpPr>
        <p:spPr>
          <a:xfrm>
            <a:off x="9919303" y="2800765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Com. avec la BDD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4EF84996-7375-4761-8308-43FEB3230AC1}"/>
              </a:ext>
            </a:extLst>
          </p:cNvPr>
          <p:cNvSpPr txBox="1"/>
          <p:nvPr/>
        </p:nvSpPr>
        <p:spPr>
          <a:xfrm>
            <a:off x="9933198" y="3015600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Superviser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5640F93F-DDBA-49BE-89EC-0169623F9A92}"/>
              </a:ext>
            </a:extLst>
          </p:cNvPr>
          <p:cNvSpPr txBox="1"/>
          <p:nvPr/>
        </p:nvSpPr>
        <p:spPr>
          <a:xfrm>
            <a:off x="9905882" y="3233421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Récup. image de caméra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3A610239-8E7D-4464-9B72-E6D1EC52984F}"/>
              </a:ext>
            </a:extLst>
          </p:cNvPr>
          <p:cNvSpPr txBox="1"/>
          <p:nvPr/>
        </p:nvSpPr>
        <p:spPr>
          <a:xfrm>
            <a:off x="9926211" y="3441426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Envoi d’indice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7DEACCF7-BF16-4A6A-9D25-7E8C75065815}"/>
              </a:ext>
            </a:extLst>
          </p:cNvPr>
          <p:cNvSpPr txBox="1"/>
          <p:nvPr/>
        </p:nvSpPr>
        <p:spPr>
          <a:xfrm>
            <a:off x="9933121" y="3652369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Fin de partie</a:t>
            </a: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7323EAA7-EA87-4C23-8BC5-BC49303B5FC2}"/>
              </a:ext>
            </a:extLst>
          </p:cNvPr>
          <p:cNvSpPr txBox="1"/>
          <p:nvPr/>
        </p:nvSpPr>
        <p:spPr>
          <a:xfrm>
            <a:off x="9933121" y="3863470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Classement</a:t>
            </a:r>
          </a:p>
        </p:txBody>
      </p:sp>
      <p:sp>
        <p:nvSpPr>
          <p:cNvPr id="39" name="Ellipse 38">
            <a:extLst>
              <a:ext uri="{FF2B5EF4-FFF2-40B4-BE49-F238E27FC236}">
                <a16:creationId xmlns:a16="http://schemas.microsoft.com/office/drawing/2014/main" id="{49764141-F2C0-48BF-9BFC-8D04EF331FB5}"/>
              </a:ext>
            </a:extLst>
          </p:cNvPr>
          <p:cNvSpPr/>
          <p:nvPr/>
        </p:nvSpPr>
        <p:spPr>
          <a:xfrm>
            <a:off x="11737998" y="4195011"/>
            <a:ext cx="307668" cy="31770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0" name="Ellipse 39">
            <a:extLst>
              <a:ext uri="{FF2B5EF4-FFF2-40B4-BE49-F238E27FC236}">
                <a16:creationId xmlns:a16="http://schemas.microsoft.com/office/drawing/2014/main" id="{A6E0D16B-AD0F-4A55-98E0-CBF37FE8FEEB}"/>
              </a:ext>
            </a:extLst>
          </p:cNvPr>
          <p:cNvSpPr/>
          <p:nvPr/>
        </p:nvSpPr>
        <p:spPr>
          <a:xfrm>
            <a:off x="11740286" y="4732015"/>
            <a:ext cx="307668" cy="31770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1" name="Ellipse 40">
            <a:extLst>
              <a:ext uri="{FF2B5EF4-FFF2-40B4-BE49-F238E27FC236}">
                <a16:creationId xmlns:a16="http://schemas.microsoft.com/office/drawing/2014/main" id="{5D7EBEDC-CFF5-4EB8-A8BB-0057E1AA4F60}"/>
              </a:ext>
            </a:extLst>
          </p:cNvPr>
          <p:cNvSpPr/>
          <p:nvPr/>
        </p:nvSpPr>
        <p:spPr>
          <a:xfrm>
            <a:off x="11731620" y="5306319"/>
            <a:ext cx="307668" cy="31770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2" name="Ellipse 41">
            <a:extLst>
              <a:ext uri="{FF2B5EF4-FFF2-40B4-BE49-F238E27FC236}">
                <a16:creationId xmlns:a16="http://schemas.microsoft.com/office/drawing/2014/main" id="{989B09EF-E9F7-4D1F-818D-E3C53E17D0F8}"/>
              </a:ext>
            </a:extLst>
          </p:cNvPr>
          <p:cNvSpPr/>
          <p:nvPr/>
        </p:nvSpPr>
        <p:spPr>
          <a:xfrm>
            <a:off x="11731620" y="5908668"/>
            <a:ext cx="307668" cy="31770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27993C9-8AE0-4A1C-93C4-6822F437F7EA}"/>
              </a:ext>
            </a:extLst>
          </p:cNvPr>
          <p:cNvSpPr/>
          <p:nvPr/>
        </p:nvSpPr>
        <p:spPr>
          <a:xfrm>
            <a:off x="11853677" y="345288"/>
            <a:ext cx="63554" cy="3052492"/>
          </a:xfrm>
          <a:prstGeom prst="rect">
            <a:avLst/>
          </a:prstGeom>
          <a:solidFill>
            <a:srgbClr val="A312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67671C6A-786B-47AE-863E-B95FFD3780AB}"/>
              </a:ext>
            </a:extLst>
          </p:cNvPr>
          <p:cNvSpPr txBox="1"/>
          <p:nvPr/>
        </p:nvSpPr>
        <p:spPr>
          <a:xfrm>
            <a:off x="9786225" y="4224815"/>
            <a:ext cx="19309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Diagramme de séquence</a:t>
            </a:r>
          </a:p>
        </p:txBody>
      </p:sp>
      <p:sp>
        <p:nvSpPr>
          <p:cNvPr id="49" name="ZoneTexte 48">
            <a:extLst>
              <a:ext uri="{FF2B5EF4-FFF2-40B4-BE49-F238E27FC236}">
                <a16:creationId xmlns:a16="http://schemas.microsoft.com/office/drawing/2014/main" id="{CA35D8D3-9E0F-4B3E-B4DF-5FD45E9D2D4E}"/>
              </a:ext>
            </a:extLst>
          </p:cNvPr>
          <p:cNvSpPr txBox="1"/>
          <p:nvPr/>
        </p:nvSpPr>
        <p:spPr>
          <a:xfrm>
            <a:off x="9792689" y="4746594"/>
            <a:ext cx="19309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Diagramme de classes</a:t>
            </a:r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8173BE23-AC57-41B3-AB7B-EB3311A51EB3}"/>
              </a:ext>
            </a:extLst>
          </p:cNvPr>
          <p:cNvSpPr txBox="1"/>
          <p:nvPr/>
        </p:nvSpPr>
        <p:spPr>
          <a:xfrm>
            <a:off x="9786225" y="5315096"/>
            <a:ext cx="19309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Physique Appliquée – Wi-Fi</a:t>
            </a:r>
          </a:p>
        </p:txBody>
      </p:sp>
      <p:sp>
        <p:nvSpPr>
          <p:cNvPr id="51" name="ZoneTexte 50">
            <a:extLst>
              <a:ext uri="{FF2B5EF4-FFF2-40B4-BE49-F238E27FC236}">
                <a16:creationId xmlns:a16="http://schemas.microsoft.com/office/drawing/2014/main" id="{DB629FE3-7C1C-4307-83E7-E39377F0ED86}"/>
              </a:ext>
            </a:extLst>
          </p:cNvPr>
          <p:cNvSpPr txBox="1"/>
          <p:nvPr/>
        </p:nvSpPr>
        <p:spPr>
          <a:xfrm>
            <a:off x="9785604" y="5918351"/>
            <a:ext cx="19309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Planification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4C055D1C-413D-43DC-BF41-2C1C8D67D19A}"/>
              </a:ext>
            </a:extLst>
          </p:cNvPr>
          <p:cNvSpPr txBox="1"/>
          <p:nvPr/>
        </p:nvSpPr>
        <p:spPr>
          <a:xfrm>
            <a:off x="5478780" y="4501089"/>
            <a:ext cx="99060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fr-FR" sz="1600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5075747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B996E070-5299-461D-9259-6BD38B8072A0}"/>
              </a:ext>
            </a:extLst>
          </p:cNvPr>
          <p:cNvSpPr txBox="1"/>
          <p:nvPr/>
        </p:nvSpPr>
        <p:spPr>
          <a:xfrm>
            <a:off x="3323065" y="103221"/>
            <a:ext cx="5698272" cy="1138773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4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square" rtlCol="0">
            <a:spAutoFit/>
          </a:bodyPr>
          <a:lstStyle/>
          <a:p>
            <a:pPr algn="ctr"/>
            <a:r>
              <a:rPr lang="fr-FR" sz="3600" b="1" dirty="0">
                <a:latin typeface="Eras Medium ITC" panose="020B0602030504020804" pitchFamily="34" charset="0"/>
              </a:rPr>
              <a:t>Application de supervision </a:t>
            </a:r>
            <a:r>
              <a:rPr lang="fr-FR" sz="2800" b="1" dirty="0">
                <a:solidFill>
                  <a:srgbClr val="A41258"/>
                </a:solidFill>
                <a:latin typeface="Eras Medium ITC" panose="020B0602030504020804" pitchFamily="34" charset="0"/>
              </a:rPr>
              <a:t>Envoi d’indice </a:t>
            </a:r>
            <a:r>
              <a:rPr lang="fr-FR" sz="3200" b="1" dirty="0">
                <a:latin typeface="Eras Medium ITC" panose="020B0602030504020804" pitchFamily="34" charset="0"/>
              </a:rPr>
              <a:t>:</a:t>
            </a:r>
          </a:p>
        </p:txBody>
      </p:sp>
      <p:pic>
        <p:nvPicPr>
          <p:cNvPr id="5" name="Picture 2" descr="Image associée">
            <a:extLst>
              <a:ext uri="{FF2B5EF4-FFF2-40B4-BE49-F238E27FC236}">
                <a16:creationId xmlns:a16="http://schemas.microsoft.com/office/drawing/2014/main" id="{42980D13-27EB-407A-A911-1179305F49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77" r="15441"/>
          <a:stretch/>
        </p:blipFill>
        <p:spPr bwMode="auto">
          <a:xfrm>
            <a:off x="143436" y="143435"/>
            <a:ext cx="226963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ZoneTexte 44">
            <a:extLst>
              <a:ext uri="{FF2B5EF4-FFF2-40B4-BE49-F238E27FC236}">
                <a16:creationId xmlns:a16="http://schemas.microsoft.com/office/drawing/2014/main" id="{C91571F8-2CB9-4BE2-A945-5F73EED5013D}"/>
              </a:ext>
            </a:extLst>
          </p:cNvPr>
          <p:cNvSpPr txBox="1"/>
          <p:nvPr/>
        </p:nvSpPr>
        <p:spPr>
          <a:xfrm>
            <a:off x="-97120" y="6450793"/>
            <a:ext cx="481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12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2E9A842C-C0EF-4781-ABF0-4E1C19D307D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713" t="14399" r="35834" b="20761"/>
          <a:stretch/>
        </p:blipFill>
        <p:spPr>
          <a:xfrm>
            <a:off x="3104139" y="1307680"/>
            <a:ext cx="4196071" cy="53762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Organigramme : Terminateur 5">
            <a:extLst>
              <a:ext uri="{FF2B5EF4-FFF2-40B4-BE49-F238E27FC236}">
                <a16:creationId xmlns:a16="http://schemas.microsoft.com/office/drawing/2014/main" id="{85B30A21-BCB8-4A7C-B076-3C7BA8EAE43E}"/>
              </a:ext>
            </a:extLst>
          </p:cNvPr>
          <p:cNvSpPr/>
          <p:nvPr/>
        </p:nvSpPr>
        <p:spPr>
          <a:xfrm>
            <a:off x="11782810" y="1022638"/>
            <a:ext cx="137445" cy="71437"/>
          </a:xfrm>
          <a:prstGeom prst="flowChartTerminator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" name="Organigramme : Terminateur 6">
            <a:extLst>
              <a:ext uri="{FF2B5EF4-FFF2-40B4-BE49-F238E27FC236}">
                <a16:creationId xmlns:a16="http://schemas.microsoft.com/office/drawing/2014/main" id="{24C0A950-94A6-444B-AB1A-14B7245AEA0B}"/>
              </a:ext>
            </a:extLst>
          </p:cNvPr>
          <p:cNvSpPr/>
          <p:nvPr/>
        </p:nvSpPr>
        <p:spPr>
          <a:xfrm>
            <a:off x="11782811" y="808982"/>
            <a:ext cx="137445" cy="71437"/>
          </a:xfrm>
          <a:prstGeom prst="flowChartTerminator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8" name="Organigramme : Terminateur 7">
            <a:extLst>
              <a:ext uri="{FF2B5EF4-FFF2-40B4-BE49-F238E27FC236}">
                <a16:creationId xmlns:a16="http://schemas.microsoft.com/office/drawing/2014/main" id="{FC360D98-D7B5-4A0C-B82D-888BDC132172}"/>
              </a:ext>
            </a:extLst>
          </p:cNvPr>
          <p:cNvSpPr/>
          <p:nvPr/>
        </p:nvSpPr>
        <p:spPr>
          <a:xfrm>
            <a:off x="11780105" y="596427"/>
            <a:ext cx="137445" cy="71437"/>
          </a:xfrm>
          <a:prstGeom prst="flowChartTerminator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FF23A51B-A3EF-40D8-B0E9-433C60648DDE}"/>
              </a:ext>
            </a:extLst>
          </p:cNvPr>
          <p:cNvSpPr/>
          <p:nvPr/>
        </p:nvSpPr>
        <p:spPr>
          <a:xfrm>
            <a:off x="11740896" y="143435"/>
            <a:ext cx="307668" cy="317709"/>
          </a:xfrm>
          <a:prstGeom prst="ellipse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15979928-BBFB-4C68-94BA-C5043B8C71E5}"/>
              </a:ext>
            </a:extLst>
          </p:cNvPr>
          <p:cNvSpPr txBox="1"/>
          <p:nvPr/>
        </p:nvSpPr>
        <p:spPr>
          <a:xfrm>
            <a:off x="9863775" y="181652"/>
            <a:ext cx="1874223" cy="261610"/>
          </a:xfrm>
          <a:prstGeom prst="rect">
            <a:avLst/>
          </a:prstGeom>
          <a:noFill/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Présentation du projet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8111F396-D6C8-4F7E-B6FF-2478DD0BE131}"/>
              </a:ext>
            </a:extLst>
          </p:cNvPr>
          <p:cNvSpPr txBox="1"/>
          <p:nvPr/>
        </p:nvSpPr>
        <p:spPr>
          <a:xfrm>
            <a:off x="9926211" y="507693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Schéma global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14464BF8-BA64-4543-B8E4-169772F618A4}"/>
              </a:ext>
            </a:extLst>
          </p:cNvPr>
          <p:cNvSpPr txBox="1"/>
          <p:nvPr/>
        </p:nvSpPr>
        <p:spPr>
          <a:xfrm>
            <a:off x="9946504" y="727130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Schéma personnalisé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6B1DAE4B-AFA1-45A3-BB71-26C28BA8EC35}"/>
              </a:ext>
            </a:extLst>
          </p:cNvPr>
          <p:cNvSpPr txBox="1"/>
          <p:nvPr/>
        </p:nvSpPr>
        <p:spPr>
          <a:xfrm>
            <a:off x="9941401" y="918998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Tâches personnelles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AB3007D9-013D-458A-99F5-1190942FF5EB}"/>
              </a:ext>
            </a:extLst>
          </p:cNvPr>
          <p:cNvSpPr txBox="1"/>
          <p:nvPr/>
        </p:nvSpPr>
        <p:spPr>
          <a:xfrm>
            <a:off x="9865580" y="1281294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Schématisation réseau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C56430E7-32EE-4EED-9056-93AB8634CBF9}"/>
              </a:ext>
            </a:extLst>
          </p:cNvPr>
          <p:cNvSpPr txBox="1"/>
          <p:nvPr/>
        </p:nvSpPr>
        <p:spPr>
          <a:xfrm>
            <a:off x="9826051" y="6486853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Organisation - Suivi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E612DDC-83A1-4EE5-9F03-6F751A2EC69E}"/>
              </a:ext>
            </a:extLst>
          </p:cNvPr>
          <p:cNvSpPr/>
          <p:nvPr/>
        </p:nvSpPr>
        <p:spPr>
          <a:xfrm>
            <a:off x="11853752" y="667864"/>
            <a:ext cx="63479" cy="61035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1C7D8D80-9011-46B6-9090-323C997F68D2}"/>
              </a:ext>
            </a:extLst>
          </p:cNvPr>
          <p:cNvSpPr/>
          <p:nvPr/>
        </p:nvSpPr>
        <p:spPr>
          <a:xfrm>
            <a:off x="11740896" y="1266423"/>
            <a:ext cx="307668" cy="317709"/>
          </a:xfrm>
          <a:prstGeom prst="ellipse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7568D886-5DA2-4531-8FA8-8EA9564B7CE1}"/>
              </a:ext>
            </a:extLst>
          </p:cNvPr>
          <p:cNvSpPr/>
          <p:nvPr/>
        </p:nvSpPr>
        <p:spPr>
          <a:xfrm>
            <a:off x="11727622" y="6478167"/>
            <a:ext cx="307668" cy="31770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0F0F4456-5B48-4645-9819-D6750FF36336}"/>
              </a:ext>
            </a:extLst>
          </p:cNvPr>
          <p:cNvSpPr/>
          <p:nvPr/>
        </p:nvSpPr>
        <p:spPr>
          <a:xfrm>
            <a:off x="11740896" y="1756480"/>
            <a:ext cx="307668" cy="317709"/>
          </a:xfrm>
          <a:prstGeom prst="ellipse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7A87FFEC-79D4-48E1-9B24-8F1F9A5F8B48}"/>
              </a:ext>
            </a:extLst>
          </p:cNvPr>
          <p:cNvSpPr txBox="1"/>
          <p:nvPr/>
        </p:nvSpPr>
        <p:spPr>
          <a:xfrm>
            <a:off x="10325100" y="1724277"/>
            <a:ext cx="141289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Diagramme de cas d’utilisation</a:t>
            </a:r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F8DA713D-20FC-4112-B345-8216073AE852}"/>
              </a:ext>
            </a:extLst>
          </p:cNvPr>
          <p:cNvSpPr/>
          <p:nvPr/>
        </p:nvSpPr>
        <p:spPr>
          <a:xfrm>
            <a:off x="11735995" y="2246537"/>
            <a:ext cx="307668" cy="317709"/>
          </a:xfrm>
          <a:prstGeom prst="ellipse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8794057F-437A-4CFE-AC8D-83ED5913B7D9}"/>
              </a:ext>
            </a:extLst>
          </p:cNvPr>
          <p:cNvSpPr txBox="1"/>
          <p:nvPr/>
        </p:nvSpPr>
        <p:spPr>
          <a:xfrm>
            <a:off x="9835431" y="2268636"/>
            <a:ext cx="19309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Application de supervision</a:t>
            </a:r>
          </a:p>
        </p:txBody>
      </p:sp>
      <p:sp>
        <p:nvSpPr>
          <p:cNvPr id="23" name="Organigramme : Terminateur 22">
            <a:extLst>
              <a:ext uri="{FF2B5EF4-FFF2-40B4-BE49-F238E27FC236}">
                <a16:creationId xmlns:a16="http://schemas.microsoft.com/office/drawing/2014/main" id="{C7492E9A-CF41-43A1-9D3C-0D38E458C717}"/>
              </a:ext>
            </a:extLst>
          </p:cNvPr>
          <p:cNvSpPr/>
          <p:nvPr/>
        </p:nvSpPr>
        <p:spPr>
          <a:xfrm>
            <a:off x="11761093" y="2903361"/>
            <a:ext cx="137445" cy="71437"/>
          </a:xfrm>
          <a:prstGeom prst="flowChartTerminator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4" name="Organigramme : Terminateur 23">
            <a:extLst>
              <a:ext uri="{FF2B5EF4-FFF2-40B4-BE49-F238E27FC236}">
                <a16:creationId xmlns:a16="http://schemas.microsoft.com/office/drawing/2014/main" id="{0DE37F06-70BF-46D4-AD04-B69EF8CA4301}"/>
              </a:ext>
            </a:extLst>
          </p:cNvPr>
          <p:cNvSpPr/>
          <p:nvPr/>
        </p:nvSpPr>
        <p:spPr>
          <a:xfrm>
            <a:off x="11761094" y="2689705"/>
            <a:ext cx="137445" cy="71437"/>
          </a:xfrm>
          <a:prstGeom prst="flowChartTerminator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5" name="Organigramme : Terminateur 24">
            <a:extLst>
              <a:ext uri="{FF2B5EF4-FFF2-40B4-BE49-F238E27FC236}">
                <a16:creationId xmlns:a16="http://schemas.microsoft.com/office/drawing/2014/main" id="{999002EB-8241-471C-A0D3-1105EDDB1853}"/>
              </a:ext>
            </a:extLst>
          </p:cNvPr>
          <p:cNvSpPr/>
          <p:nvPr/>
        </p:nvSpPr>
        <p:spPr>
          <a:xfrm>
            <a:off x="11765966" y="3117017"/>
            <a:ext cx="137445" cy="71437"/>
          </a:xfrm>
          <a:prstGeom prst="flowChartTerminator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6" name="Organigramme : Terminateur 25">
            <a:extLst>
              <a:ext uri="{FF2B5EF4-FFF2-40B4-BE49-F238E27FC236}">
                <a16:creationId xmlns:a16="http://schemas.microsoft.com/office/drawing/2014/main" id="{584AD9CB-100E-4447-971E-70B4C344943F}"/>
              </a:ext>
            </a:extLst>
          </p:cNvPr>
          <p:cNvSpPr/>
          <p:nvPr/>
        </p:nvSpPr>
        <p:spPr>
          <a:xfrm>
            <a:off x="11761092" y="3330673"/>
            <a:ext cx="137445" cy="71437"/>
          </a:xfrm>
          <a:prstGeom prst="flowChartTerminator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7" name="Organigramme : Terminateur 26">
            <a:extLst>
              <a:ext uri="{FF2B5EF4-FFF2-40B4-BE49-F238E27FC236}">
                <a16:creationId xmlns:a16="http://schemas.microsoft.com/office/drawing/2014/main" id="{910A81F1-DF00-4E58-B811-5BE4D967BC36}"/>
              </a:ext>
            </a:extLst>
          </p:cNvPr>
          <p:cNvSpPr/>
          <p:nvPr/>
        </p:nvSpPr>
        <p:spPr>
          <a:xfrm>
            <a:off x="11761091" y="3539999"/>
            <a:ext cx="137445" cy="71437"/>
          </a:xfrm>
          <a:prstGeom prst="flowChartTerminator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8" name="Organigramme : Terminateur 27">
            <a:extLst>
              <a:ext uri="{FF2B5EF4-FFF2-40B4-BE49-F238E27FC236}">
                <a16:creationId xmlns:a16="http://schemas.microsoft.com/office/drawing/2014/main" id="{4B9263D3-0281-4B84-843F-F9925D57147D}"/>
              </a:ext>
            </a:extLst>
          </p:cNvPr>
          <p:cNvSpPr/>
          <p:nvPr/>
        </p:nvSpPr>
        <p:spPr>
          <a:xfrm>
            <a:off x="11765966" y="3753655"/>
            <a:ext cx="137445" cy="71437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9" name="Organigramme : Terminateur 28">
            <a:extLst>
              <a:ext uri="{FF2B5EF4-FFF2-40B4-BE49-F238E27FC236}">
                <a16:creationId xmlns:a16="http://schemas.microsoft.com/office/drawing/2014/main" id="{AA6A0ACB-2BE0-4F43-8FE5-E32CCA256270}"/>
              </a:ext>
            </a:extLst>
          </p:cNvPr>
          <p:cNvSpPr/>
          <p:nvPr/>
        </p:nvSpPr>
        <p:spPr>
          <a:xfrm>
            <a:off x="11765966" y="3967311"/>
            <a:ext cx="137445" cy="71437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268BAF40-7ED9-4009-966E-A4E49764F437}"/>
              </a:ext>
            </a:extLst>
          </p:cNvPr>
          <p:cNvSpPr txBox="1"/>
          <p:nvPr/>
        </p:nvSpPr>
        <p:spPr>
          <a:xfrm>
            <a:off x="9919303" y="2579223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Lancer une partie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A615139C-B0ED-4D40-91C5-2C8C211CE87B}"/>
              </a:ext>
            </a:extLst>
          </p:cNvPr>
          <p:cNvSpPr txBox="1"/>
          <p:nvPr/>
        </p:nvSpPr>
        <p:spPr>
          <a:xfrm>
            <a:off x="9919303" y="2800765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Com. avec la BDD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0EE8DF0D-B9CF-4C5D-99AA-6DD0732D21C9}"/>
              </a:ext>
            </a:extLst>
          </p:cNvPr>
          <p:cNvSpPr txBox="1"/>
          <p:nvPr/>
        </p:nvSpPr>
        <p:spPr>
          <a:xfrm>
            <a:off x="9933198" y="3015600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Superviser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4379DAB5-C171-4A28-A0E9-63B64CFC5B59}"/>
              </a:ext>
            </a:extLst>
          </p:cNvPr>
          <p:cNvSpPr txBox="1"/>
          <p:nvPr/>
        </p:nvSpPr>
        <p:spPr>
          <a:xfrm>
            <a:off x="9905882" y="3233421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Récup. image de caméra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856302C1-1ADA-4686-8117-130039BEC664}"/>
              </a:ext>
            </a:extLst>
          </p:cNvPr>
          <p:cNvSpPr txBox="1"/>
          <p:nvPr/>
        </p:nvSpPr>
        <p:spPr>
          <a:xfrm>
            <a:off x="9926211" y="3441426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Envoi d’indice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6FF7FC47-404F-4F36-BEF5-7FB8FA9BC649}"/>
              </a:ext>
            </a:extLst>
          </p:cNvPr>
          <p:cNvSpPr txBox="1"/>
          <p:nvPr/>
        </p:nvSpPr>
        <p:spPr>
          <a:xfrm>
            <a:off x="9933121" y="3652369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Fin de partie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BA8CD9D8-E152-4487-9C49-D0C23FD9F712}"/>
              </a:ext>
            </a:extLst>
          </p:cNvPr>
          <p:cNvSpPr txBox="1"/>
          <p:nvPr/>
        </p:nvSpPr>
        <p:spPr>
          <a:xfrm>
            <a:off x="9933121" y="3863470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Classement</a:t>
            </a:r>
          </a:p>
        </p:txBody>
      </p:sp>
      <p:sp>
        <p:nvSpPr>
          <p:cNvPr id="37" name="Ellipse 36">
            <a:extLst>
              <a:ext uri="{FF2B5EF4-FFF2-40B4-BE49-F238E27FC236}">
                <a16:creationId xmlns:a16="http://schemas.microsoft.com/office/drawing/2014/main" id="{0853E801-7188-4E47-A3EA-AD02F5C25A11}"/>
              </a:ext>
            </a:extLst>
          </p:cNvPr>
          <p:cNvSpPr/>
          <p:nvPr/>
        </p:nvSpPr>
        <p:spPr>
          <a:xfrm>
            <a:off x="11737998" y="4195011"/>
            <a:ext cx="307668" cy="31770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8" name="Ellipse 37">
            <a:extLst>
              <a:ext uri="{FF2B5EF4-FFF2-40B4-BE49-F238E27FC236}">
                <a16:creationId xmlns:a16="http://schemas.microsoft.com/office/drawing/2014/main" id="{081FDB7E-4164-45B3-91FA-291534E964FE}"/>
              </a:ext>
            </a:extLst>
          </p:cNvPr>
          <p:cNvSpPr/>
          <p:nvPr/>
        </p:nvSpPr>
        <p:spPr>
          <a:xfrm>
            <a:off x="11740286" y="4732015"/>
            <a:ext cx="307668" cy="31770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9" name="Ellipse 38">
            <a:extLst>
              <a:ext uri="{FF2B5EF4-FFF2-40B4-BE49-F238E27FC236}">
                <a16:creationId xmlns:a16="http://schemas.microsoft.com/office/drawing/2014/main" id="{538E3581-9896-4D14-8F1E-F9ACEB04A92A}"/>
              </a:ext>
            </a:extLst>
          </p:cNvPr>
          <p:cNvSpPr/>
          <p:nvPr/>
        </p:nvSpPr>
        <p:spPr>
          <a:xfrm>
            <a:off x="11731620" y="5306319"/>
            <a:ext cx="307668" cy="31770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0" name="Ellipse 39">
            <a:extLst>
              <a:ext uri="{FF2B5EF4-FFF2-40B4-BE49-F238E27FC236}">
                <a16:creationId xmlns:a16="http://schemas.microsoft.com/office/drawing/2014/main" id="{4160D287-10CA-444E-9039-74A94378AE58}"/>
              </a:ext>
            </a:extLst>
          </p:cNvPr>
          <p:cNvSpPr/>
          <p:nvPr/>
        </p:nvSpPr>
        <p:spPr>
          <a:xfrm>
            <a:off x="11731620" y="5908668"/>
            <a:ext cx="307668" cy="31770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3A2ED39-45AC-4251-9C53-22B19A67B084}"/>
              </a:ext>
            </a:extLst>
          </p:cNvPr>
          <p:cNvSpPr/>
          <p:nvPr/>
        </p:nvSpPr>
        <p:spPr>
          <a:xfrm>
            <a:off x="11853677" y="345288"/>
            <a:ext cx="63554" cy="3266148"/>
          </a:xfrm>
          <a:prstGeom prst="rect">
            <a:avLst/>
          </a:prstGeom>
          <a:solidFill>
            <a:srgbClr val="A312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295BE9F9-0225-47F3-94CA-E094E4FB3155}"/>
              </a:ext>
            </a:extLst>
          </p:cNvPr>
          <p:cNvSpPr txBox="1"/>
          <p:nvPr/>
        </p:nvSpPr>
        <p:spPr>
          <a:xfrm>
            <a:off x="9786225" y="4224815"/>
            <a:ext cx="19309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Diagramme de séquence</a:t>
            </a: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081383AE-6D77-4F52-B129-C74C5D4F9A33}"/>
              </a:ext>
            </a:extLst>
          </p:cNvPr>
          <p:cNvSpPr txBox="1"/>
          <p:nvPr/>
        </p:nvSpPr>
        <p:spPr>
          <a:xfrm>
            <a:off x="9792689" y="4746594"/>
            <a:ext cx="19309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Diagramme de classes</a:t>
            </a:r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71E47737-DFAD-452B-AF4A-47431FA5AD76}"/>
              </a:ext>
            </a:extLst>
          </p:cNvPr>
          <p:cNvSpPr txBox="1"/>
          <p:nvPr/>
        </p:nvSpPr>
        <p:spPr>
          <a:xfrm>
            <a:off x="9786225" y="5315096"/>
            <a:ext cx="19309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Physique Appliquée – Wi-Fi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74E9822F-491B-473A-A04F-EE98682D05EF}"/>
              </a:ext>
            </a:extLst>
          </p:cNvPr>
          <p:cNvSpPr txBox="1"/>
          <p:nvPr/>
        </p:nvSpPr>
        <p:spPr>
          <a:xfrm>
            <a:off x="9785604" y="5918351"/>
            <a:ext cx="19309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Planification</a:t>
            </a:r>
          </a:p>
        </p:txBody>
      </p:sp>
    </p:spTree>
    <p:extLst>
      <p:ext uri="{BB962C8B-B14F-4D97-AF65-F5344CB8AC3E}">
        <p14:creationId xmlns:p14="http://schemas.microsoft.com/office/powerpoint/2010/main" val="27165154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B996E070-5299-461D-9259-6BD38B8072A0}"/>
              </a:ext>
            </a:extLst>
          </p:cNvPr>
          <p:cNvSpPr txBox="1"/>
          <p:nvPr/>
        </p:nvSpPr>
        <p:spPr>
          <a:xfrm>
            <a:off x="3323065" y="103221"/>
            <a:ext cx="5698272" cy="1138773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4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square" rtlCol="0">
            <a:spAutoFit/>
          </a:bodyPr>
          <a:lstStyle/>
          <a:p>
            <a:pPr algn="ctr"/>
            <a:r>
              <a:rPr lang="fr-FR" sz="3600" b="1" dirty="0">
                <a:latin typeface="Eras Medium ITC" panose="020B0602030504020804" pitchFamily="34" charset="0"/>
              </a:rPr>
              <a:t>Application de supervision </a:t>
            </a:r>
            <a:r>
              <a:rPr lang="fr-FR" sz="2800" b="1" dirty="0">
                <a:solidFill>
                  <a:srgbClr val="A41258"/>
                </a:solidFill>
                <a:latin typeface="Eras Medium ITC" panose="020B0602030504020804" pitchFamily="34" charset="0"/>
              </a:rPr>
              <a:t>Fin de partie </a:t>
            </a:r>
            <a:r>
              <a:rPr lang="fr-FR" sz="3200" b="1" dirty="0">
                <a:latin typeface="Eras Medium ITC" panose="020B0602030504020804" pitchFamily="34" charset="0"/>
              </a:rPr>
              <a:t>:</a:t>
            </a:r>
          </a:p>
        </p:txBody>
      </p:sp>
      <p:pic>
        <p:nvPicPr>
          <p:cNvPr id="5" name="Picture 2" descr="Image associée">
            <a:extLst>
              <a:ext uri="{FF2B5EF4-FFF2-40B4-BE49-F238E27FC236}">
                <a16:creationId xmlns:a16="http://schemas.microsoft.com/office/drawing/2014/main" id="{42980D13-27EB-407A-A911-1179305F49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77" r="15441"/>
          <a:stretch/>
        </p:blipFill>
        <p:spPr bwMode="auto">
          <a:xfrm>
            <a:off x="143436" y="143435"/>
            <a:ext cx="226963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ZoneTexte 44">
            <a:extLst>
              <a:ext uri="{FF2B5EF4-FFF2-40B4-BE49-F238E27FC236}">
                <a16:creationId xmlns:a16="http://schemas.microsoft.com/office/drawing/2014/main" id="{C91571F8-2CB9-4BE2-A945-5F73EED5013D}"/>
              </a:ext>
            </a:extLst>
          </p:cNvPr>
          <p:cNvSpPr txBox="1"/>
          <p:nvPr/>
        </p:nvSpPr>
        <p:spPr>
          <a:xfrm>
            <a:off x="-97120" y="6450793"/>
            <a:ext cx="481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13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D56DC5C4-04CC-498E-8B2B-CE382FFC8C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779" t="14706" r="35820" b="20788"/>
          <a:stretch/>
        </p:blipFill>
        <p:spPr>
          <a:xfrm>
            <a:off x="452197" y="1139825"/>
            <a:ext cx="4187431" cy="53470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DB7C2DCF-AAC2-46C5-9F28-FD39C230B37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905" t="20278" r="57738" b="14895"/>
          <a:stretch/>
        </p:blipFill>
        <p:spPr>
          <a:xfrm>
            <a:off x="5083559" y="1394806"/>
            <a:ext cx="4187431" cy="50275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Organigramme : Terminateur 7">
            <a:extLst>
              <a:ext uri="{FF2B5EF4-FFF2-40B4-BE49-F238E27FC236}">
                <a16:creationId xmlns:a16="http://schemas.microsoft.com/office/drawing/2014/main" id="{C0E8520A-C78A-443D-9097-9782A9544DBB}"/>
              </a:ext>
            </a:extLst>
          </p:cNvPr>
          <p:cNvSpPr/>
          <p:nvPr/>
        </p:nvSpPr>
        <p:spPr>
          <a:xfrm>
            <a:off x="11782810" y="1022638"/>
            <a:ext cx="137445" cy="71437"/>
          </a:xfrm>
          <a:prstGeom prst="flowChartTerminator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9" name="Organigramme : Terminateur 8">
            <a:extLst>
              <a:ext uri="{FF2B5EF4-FFF2-40B4-BE49-F238E27FC236}">
                <a16:creationId xmlns:a16="http://schemas.microsoft.com/office/drawing/2014/main" id="{95F4465E-B5E1-4350-A258-ED8E61ACCDD1}"/>
              </a:ext>
            </a:extLst>
          </p:cNvPr>
          <p:cNvSpPr/>
          <p:nvPr/>
        </p:nvSpPr>
        <p:spPr>
          <a:xfrm>
            <a:off x="11782811" y="808982"/>
            <a:ext cx="137445" cy="71437"/>
          </a:xfrm>
          <a:prstGeom prst="flowChartTerminator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0" name="Organigramme : Terminateur 9">
            <a:extLst>
              <a:ext uri="{FF2B5EF4-FFF2-40B4-BE49-F238E27FC236}">
                <a16:creationId xmlns:a16="http://schemas.microsoft.com/office/drawing/2014/main" id="{112730AA-7FD5-4A60-903B-FF97136F12CF}"/>
              </a:ext>
            </a:extLst>
          </p:cNvPr>
          <p:cNvSpPr/>
          <p:nvPr/>
        </p:nvSpPr>
        <p:spPr>
          <a:xfrm>
            <a:off x="11780105" y="596427"/>
            <a:ext cx="137445" cy="71437"/>
          </a:xfrm>
          <a:prstGeom prst="flowChartTerminator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3E29F5FA-1DA2-4EF6-9DE3-34851C8B24F7}"/>
              </a:ext>
            </a:extLst>
          </p:cNvPr>
          <p:cNvSpPr/>
          <p:nvPr/>
        </p:nvSpPr>
        <p:spPr>
          <a:xfrm>
            <a:off x="11740896" y="143435"/>
            <a:ext cx="307668" cy="317709"/>
          </a:xfrm>
          <a:prstGeom prst="ellipse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BBE050C1-F941-45B6-A03C-011012294840}"/>
              </a:ext>
            </a:extLst>
          </p:cNvPr>
          <p:cNvSpPr txBox="1"/>
          <p:nvPr/>
        </p:nvSpPr>
        <p:spPr>
          <a:xfrm>
            <a:off x="9863775" y="181652"/>
            <a:ext cx="1874223" cy="261610"/>
          </a:xfrm>
          <a:prstGeom prst="rect">
            <a:avLst/>
          </a:prstGeom>
          <a:noFill/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Présentation du projet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EE446475-2A06-4154-AB1A-5C3EF597679D}"/>
              </a:ext>
            </a:extLst>
          </p:cNvPr>
          <p:cNvSpPr txBox="1"/>
          <p:nvPr/>
        </p:nvSpPr>
        <p:spPr>
          <a:xfrm>
            <a:off x="9926211" y="507693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Schéma global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39C60E82-BE94-4AEA-BE57-29CA7EFB9CA5}"/>
              </a:ext>
            </a:extLst>
          </p:cNvPr>
          <p:cNvSpPr txBox="1"/>
          <p:nvPr/>
        </p:nvSpPr>
        <p:spPr>
          <a:xfrm>
            <a:off x="9946504" y="727130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Schéma personnalisé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A5B3E0BA-D781-4D99-8763-CF6B68884E65}"/>
              </a:ext>
            </a:extLst>
          </p:cNvPr>
          <p:cNvSpPr txBox="1"/>
          <p:nvPr/>
        </p:nvSpPr>
        <p:spPr>
          <a:xfrm>
            <a:off x="9941401" y="918998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Tâches personnelles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CBC0F26D-68E5-49E4-9B8B-CB38AF4B3378}"/>
              </a:ext>
            </a:extLst>
          </p:cNvPr>
          <p:cNvSpPr txBox="1"/>
          <p:nvPr/>
        </p:nvSpPr>
        <p:spPr>
          <a:xfrm>
            <a:off x="9865580" y="1281294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Schématisation réseau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CABD1312-62EB-4F06-992D-454A110041BF}"/>
              </a:ext>
            </a:extLst>
          </p:cNvPr>
          <p:cNvSpPr txBox="1"/>
          <p:nvPr/>
        </p:nvSpPr>
        <p:spPr>
          <a:xfrm>
            <a:off x="9826051" y="6486853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Organisation - Suivi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1D0AD92-88C7-439D-A0CB-C43E17DCFE06}"/>
              </a:ext>
            </a:extLst>
          </p:cNvPr>
          <p:cNvSpPr/>
          <p:nvPr/>
        </p:nvSpPr>
        <p:spPr>
          <a:xfrm>
            <a:off x="11853752" y="667864"/>
            <a:ext cx="63479" cy="61035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C4513EBB-0529-4DC7-910E-E606A5162D38}"/>
              </a:ext>
            </a:extLst>
          </p:cNvPr>
          <p:cNvSpPr/>
          <p:nvPr/>
        </p:nvSpPr>
        <p:spPr>
          <a:xfrm>
            <a:off x="11740896" y="1266423"/>
            <a:ext cx="307668" cy="317709"/>
          </a:xfrm>
          <a:prstGeom prst="ellipse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9EF46161-67FF-4B51-99C6-FF72DCCDD4DC}"/>
              </a:ext>
            </a:extLst>
          </p:cNvPr>
          <p:cNvSpPr/>
          <p:nvPr/>
        </p:nvSpPr>
        <p:spPr>
          <a:xfrm>
            <a:off x="11727622" y="6478167"/>
            <a:ext cx="307668" cy="31770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558AA8F8-4A47-40BA-8058-FF2DBDC8499E}"/>
              </a:ext>
            </a:extLst>
          </p:cNvPr>
          <p:cNvSpPr/>
          <p:nvPr/>
        </p:nvSpPr>
        <p:spPr>
          <a:xfrm>
            <a:off x="11740896" y="1756480"/>
            <a:ext cx="307668" cy="317709"/>
          </a:xfrm>
          <a:prstGeom prst="ellipse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76C3766A-BAE2-45E1-81E2-FC2EBC28A605}"/>
              </a:ext>
            </a:extLst>
          </p:cNvPr>
          <p:cNvSpPr txBox="1"/>
          <p:nvPr/>
        </p:nvSpPr>
        <p:spPr>
          <a:xfrm>
            <a:off x="10325100" y="1724277"/>
            <a:ext cx="141289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Diagramme de cas d’utilisation</a:t>
            </a:r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57FC0A2B-BFD7-4BC8-99B0-EE16EECD484D}"/>
              </a:ext>
            </a:extLst>
          </p:cNvPr>
          <p:cNvSpPr/>
          <p:nvPr/>
        </p:nvSpPr>
        <p:spPr>
          <a:xfrm>
            <a:off x="11735995" y="2246537"/>
            <a:ext cx="307668" cy="317709"/>
          </a:xfrm>
          <a:prstGeom prst="ellipse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1B9EDD32-5767-4A39-B970-C9BBB62D37A5}"/>
              </a:ext>
            </a:extLst>
          </p:cNvPr>
          <p:cNvSpPr txBox="1"/>
          <p:nvPr/>
        </p:nvSpPr>
        <p:spPr>
          <a:xfrm>
            <a:off x="9835431" y="2268636"/>
            <a:ext cx="19309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Application de supervision</a:t>
            </a:r>
          </a:p>
        </p:txBody>
      </p:sp>
      <p:sp>
        <p:nvSpPr>
          <p:cNvPr id="25" name="Organigramme : Terminateur 24">
            <a:extLst>
              <a:ext uri="{FF2B5EF4-FFF2-40B4-BE49-F238E27FC236}">
                <a16:creationId xmlns:a16="http://schemas.microsoft.com/office/drawing/2014/main" id="{E47C94A3-BAEC-4988-AAE7-6408299A3752}"/>
              </a:ext>
            </a:extLst>
          </p:cNvPr>
          <p:cNvSpPr/>
          <p:nvPr/>
        </p:nvSpPr>
        <p:spPr>
          <a:xfrm>
            <a:off x="11761093" y="2903361"/>
            <a:ext cx="137445" cy="71437"/>
          </a:xfrm>
          <a:prstGeom prst="flowChartTerminator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6" name="Organigramme : Terminateur 25">
            <a:extLst>
              <a:ext uri="{FF2B5EF4-FFF2-40B4-BE49-F238E27FC236}">
                <a16:creationId xmlns:a16="http://schemas.microsoft.com/office/drawing/2014/main" id="{CC405AC4-7A6D-4506-9251-D9AC6ACE4C0A}"/>
              </a:ext>
            </a:extLst>
          </p:cNvPr>
          <p:cNvSpPr/>
          <p:nvPr/>
        </p:nvSpPr>
        <p:spPr>
          <a:xfrm>
            <a:off x="11761094" y="2689705"/>
            <a:ext cx="137445" cy="71437"/>
          </a:xfrm>
          <a:prstGeom prst="flowChartTerminator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7" name="Organigramme : Terminateur 26">
            <a:extLst>
              <a:ext uri="{FF2B5EF4-FFF2-40B4-BE49-F238E27FC236}">
                <a16:creationId xmlns:a16="http://schemas.microsoft.com/office/drawing/2014/main" id="{C15F4F66-B607-4D53-A966-2E8EDF1FF246}"/>
              </a:ext>
            </a:extLst>
          </p:cNvPr>
          <p:cNvSpPr/>
          <p:nvPr/>
        </p:nvSpPr>
        <p:spPr>
          <a:xfrm>
            <a:off x="11765966" y="3117017"/>
            <a:ext cx="137445" cy="71437"/>
          </a:xfrm>
          <a:prstGeom prst="flowChartTerminator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8" name="Organigramme : Terminateur 27">
            <a:extLst>
              <a:ext uri="{FF2B5EF4-FFF2-40B4-BE49-F238E27FC236}">
                <a16:creationId xmlns:a16="http://schemas.microsoft.com/office/drawing/2014/main" id="{72FAEB81-552E-4B65-8A85-8208A52171DE}"/>
              </a:ext>
            </a:extLst>
          </p:cNvPr>
          <p:cNvSpPr/>
          <p:nvPr/>
        </p:nvSpPr>
        <p:spPr>
          <a:xfrm>
            <a:off x="11761092" y="3330673"/>
            <a:ext cx="137445" cy="71437"/>
          </a:xfrm>
          <a:prstGeom prst="flowChartTerminator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9" name="Organigramme : Terminateur 28">
            <a:extLst>
              <a:ext uri="{FF2B5EF4-FFF2-40B4-BE49-F238E27FC236}">
                <a16:creationId xmlns:a16="http://schemas.microsoft.com/office/drawing/2014/main" id="{951606F6-A942-49E3-B40B-95FAE8BD87EC}"/>
              </a:ext>
            </a:extLst>
          </p:cNvPr>
          <p:cNvSpPr/>
          <p:nvPr/>
        </p:nvSpPr>
        <p:spPr>
          <a:xfrm>
            <a:off x="11761091" y="3539999"/>
            <a:ext cx="137445" cy="71437"/>
          </a:xfrm>
          <a:prstGeom prst="flowChartTerminator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0" name="Organigramme : Terminateur 29">
            <a:extLst>
              <a:ext uri="{FF2B5EF4-FFF2-40B4-BE49-F238E27FC236}">
                <a16:creationId xmlns:a16="http://schemas.microsoft.com/office/drawing/2014/main" id="{48C166D7-6AD3-449F-83AE-F8EA9757E452}"/>
              </a:ext>
            </a:extLst>
          </p:cNvPr>
          <p:cNvSpPr/>
          <p:nvPr/>
        </p:nvSpPr>
        <p:spPr>
          <a:xfrm>
            <a:off x="11765966" y="3753655"/>
            <a:ext cx="137445" cy="71437"/>
          </a:xfrm>
          <a:prstGeom prst="flowChartTerminator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1" name="Organigramme : Terminateur 30">
            <a:extLst>
              <a:ext uri="{FF2B5EF4-FFF2-40B4-BE49-F238E27FC236}">
                <a16:creationId xmlns:a16="http://schemas.microsoft.com/office/drawing/2014/main" id="{083ED283-D980-4D50-B4EA-E49067D5D656}"/>
              </a:ext>
            </a:extLst>
          </p:cNvPr>
          <p:cNvSpPr/>
          <p:nvPr/>
        </p:nvSpPr>
        <p:spPr>
          <a:xfrm>
            <a:off x="11765966" y="3967311"/>
            <a:ext cx="137445" cy="71437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64355291-F983-4147-90F7-A7B008A44AA1}"/>
              </a:ext>
            </a:extLst>
          </p:cNvPr>
          <p:cNvSpPr txBox="1"/>
          <p:nvPr/>
        </p:nvSpPr>
        <p:spPr>
          <a:xfrm>
            <a:off x="9919303" y="2579223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Lancer une partie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89F3D8E8-360E-4E19-A097-D91453F381B9}"/>
              </a:ext>
            </a:extLst>
          </p:cNvPr>
          <p:cNvSpPr txBox="1"/>
          <p:nvPr/>
        </p:nvSpPr>
        <p:spPr>
          <a:xfrm>
            <a:off x="9919303" y="2800765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Com. avec la BDD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F8E5705E-B69D-4AC6-8A11-DBAF5A037472}"/>
              </a:ext>
            </a:extLst>
          </p:cNvPr>
          <p:cNvSpPr txBox="1"/>
          <p:nvPr/>
        </p:nvSpPr>
        <p:spPr>
          <a:xfrm>
            <a:off x="9933198" y="3015600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Superviser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87BEAA1D-4D24-4037-A6FF-33E4CFE2B1C1}"/>
              </a:ext>
            </a:extLst>
          </p:cNvPr>
          <p:cNvSpPr txBox="1"/>
          <p:nvPr/>
        </p:nvSpPr>
        <p:spPr>
          <a:xfrm>
            <a:off x="9905882" y="3233421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Récup. image de caméra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851DD398-DF0B-46AC-9287-266BAD727FA1}"/>
              </a:ext>
            </a:extLst>
          </p:cNvPr>
          <p:cNvSpPr txBox="1"/>
          <p:nvPr/>
        </p:nvSpPr>
        <p:spPr>
          <a:xfrm>
            <a:off x="9926211" y="3441426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Envoi d’indice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927C0733-CAF3-4F39-A90E-47033107A5B6}"/>
              </a:ext>
            </a:extLst>
          </p:cNvPr>
          <p:cNvSpPr txBox="1"/>
          <p:nvPr/>
        </p:nvSpPr>
        <p:spPr>
          <a:xfrm>
            <a:off x="9933121" y="3652369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Fin de partie</a:t>
            </a: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9FB272E5-1983-4014-803C-5A3A73F70DC6}"/>
              </a:ext>
            </a:extLst>
          </p:cNvPr>
          <p:cNvSpPr txBox="1"/>
          <p:nvPr/>
        </p:nvSpPr>
        <p:spPr>
          <a:xfrm>
            <a:off x="9933121" y="3863470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Classement</a:t>
            </a:r>
          </a:p>
        </p:txBody>
      </p:sp>
      <p:sp>
        <p:nvSpPr>
          <p:cNvPr id="39" name="Ellipse 38">
            <a:extLst>
              <a:ext uri="{FF2B5EF4-FFF2-40B4-BE49-F238E27FC236}">
                <a16:creationId xmlns:a16="http://schemas.microsoft.com/office/drawing/2014/main" id="{66FFAB95-3404-41E1-8C6D-FA3AAD8CB1B3}"/>
              </a:ext>
            </a:extLst>
          </p:cNvPr>
          <p:cNvSpPr/>
          <p:nvPr/>
        </p:nvSpPr>
        <p:spPr>
          <a:xfrm>
            <a:off x="11737998" y="4195011"/>
            <a:ext cx="307668" cy="31770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0" name="Ellipse 39">
            <a:extLst>
              <a:ext uri="{FF2B5EF4-FFF2-40B4-BE49-F238E27FC236}">
                <a16:creationId xmlns:a16="http://schemas.microsoft.com/office/drawing/2014/main" id="{8D0B13B4-AB51-4A29-AF7C-1C75AAA12BE5}"/>
              </a:ext>
            </a:extLst>
          </p:cNvPr>
          <p:cNvSpPr/>
          <p:nvPr/>
        </p:nvSpPr>
        <p:spPr>
          <a:xfrm>
            <a:off x="11740286" y="4732015"/>
            <a:ext cx="307668" cy="31770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1" name="Ellipse 40">
            <a:extLst>
              <a:ext uri="{FF2B5EF4-FFF2-40B4-BE49-F238E27FC236}">
                <a16:creationId xmlns:a16="http://schemas.microsoft.com/office/drawing/2014/main" id="{A939FB75-0CB6-4EAD-8192-7310B1B7F9D4}"/>
              </a:ext>
            </a:extLst>
          </p:cNvPr>
          <p:cNvSpPr/>
          <p:nvPr/>
        </p:nvSpPr>
        <p:spPr>
          <a:xfrm>
            <a:off x="11731620" y="5306319"/>
            <a:ext cx="307668" cy="31770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2" name="Ellipse 41">
            <a:extLst>
              <a:ext uri="{FF2B5EF4-FFF2-40B4-BE49-F238E27FC236}">
                <a16:creationId xmlns:a16="http://schemas.microsoft.com/office/drawing/2014/main" id="{F3D073A4-9C64-4CAB-890A-EA1E1C9EB28F}"/>
              </a:ext>
            </a:extLst>
          </p:cNvPr>
          <p:cNvSpPr/>
          <p:nvPr/>
        </p:nvSpPr>
        <p:spPr>
          <a:xfrm>
            <a:off x="11731620" y="5908668"/>
            <a:ext cx="307668" cy="31770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3AEC155F-F445-4485-9B15-39134A80D673}"/>
              </a:ext>
            </a:extLst>
          </p:cNvPr>
          <p:cNvSpPr/>
          <p:nvPr/>
        </p:nvSpPr>
        <p:spPr>
          <a:xfrm>
            <a:off x="11853677" y="345288"/>
            <a:ext cx="63554" cy="3479804"/>
          </a:xfrm>
          <a:prstGeom prst="rect">
            <a:avLst/>
          </a:prstGeom>
          <a:solidFill>
            <a:srgbClr val="A312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AE2A0546-D765-448B-88E5-125503F12857}"/>
              </a:ext>
            </a:extLst>
          </p:cNvPr>
          <p:cNvSpPr txBox="1"/>
          <p:nvPr/>
        </p:nvSpPr>
        <p:spPr>
          <a:xfrm>
            <a:off x="9786225" y="4224815"/>
            <a:ext cx="19309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Diagramme de séquence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173D2C51-541F-4983-9C0D-761A3EC13D9A}"/>
              </a:ext>
            </a:extLst>
          </p:cNvPr>
          <p:cNvSpPr txBox="1"/>
          <p:nvPr/>
        </p:nvSpPr>
        <p:spPr>
          <a:xfrm>
            <a:off x="9792689" y="4746594"/>
            <a:ext cx="19309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Diagramme de classes</a:t>
            </a:r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5A9C3A67-4EF9-469B-B841-19198328B25B}"/>
              </a:ext>
            </a:extLst>
          </p:cNvPr>
          <p:cNvSpPr txBox="1"/>
          <p:nvPr/>
        </p:nvSpPr>
        <p:spPr>
          <a:xfrm>
            <a:off x="9786225" y="5315096"/>
            <a:ext cx="19309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Physique Appliquée – Wi-Fi</a:t>
            </a:r>
          </a:p>
        </p:txBody>
      </p:sp>
      <p:sp>
        <p:nvSpPr>
          <p:cNvPr id="48" name="ZoneTexte 47">
            <a:extLst>
              <a:ext uri="{FF2B5EF4-FFF2-40B4-BE49-F238E27FC236}">
                <a16:creationId xmlns:a16="http://schemas.microsoft.com/office/drawing/2014/main" id="{341557B8-ADCE-438D-B1A4-51849EE33960}"/>
              </a:ext>
            </a:extLst>
          </p:cNvPr>
          <p:cNvSpPr txBox="1"/>
          <p:nvPr/>
        </p:nvSpPr>
        <p:spPr>
          <a:xfrm>
            <a:off x="9785604" y="5918351"/>
            <a:ext cx="19309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Planification</a:t>
            </a:r>
          </a:p>
        </p:txBody>
      </p:sp>
    </p:spTree>
    <p:extLst>
      <p:ext uri="{BB962C8B-B14F-4D97-AF65-F5344CB8AC3E}">
        <p14:creationId xmlns:p14="http://schemas.microsoft.com/office/powerpoint/2010/main" val="24269859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B996E070-5299-461D-9259-6BD38B8072A0}"/>
              </a:ext>
            </a:extLst>
          </p:cNvPr>
          <p:cNvSpPr txBox="1"/>
          <p:nvPr/>
        </p:nvSpPr>
        <p:spPr>
          <a:xfrm>
            <a:off x="3323065" y="103221"/>
            <a:ext cx="5698272" cy="1138773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4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square" rtlCol="0">
            <a:spAutoFit/>
          </a:bodyPr>
          <a:lstStyle/>
          <a:p>
            <a:pPr algn="ctr"/>
            <a:r>
              <a:rPr lang="fr-FR" sz="3600" b="1" dirty="0">
                <a:latin typeface="Eras Medium ITC" panose="020B0602030504020804" pitchFamily="34" charset="0"/>
              </a:rPr>
              <a:t>Application de supervision </a:t>
            </a:r>
            <a:r>
              <a:rPr lang="fr-FR" sz="2800" b="1" dirty="0">
                <a:solidFill>
                  <a:srgbClr val="A41258"/>
                </a:solidFill>
                <a:latin typeface="Eras Medium ITC" panose="020B0602030504020804" pitchFamily="34" charset="0"/>
              </a:rPr>
              <a:t>Récupération du classement </a:t>
            </a:r>
            <a:r>
              <a:rPr lang="fr-FR" sz="3200" b="1" dirty="0">
                <a:latin typeface="Eras Medium ITC" panose="020B0602030504020804" pitchFamily="34" charset="0"/>
              </a:rPr>
              <a:t>:</a:t>
            </a:r>
          </a:p>
        </p:txBody>
      </p:sp>
      <p:pic>
        <p:nvPicPr>
          <p:cNvPr id="5" name="Picture 2" descr="Image associée">
            <a:extLst>
              <a:ext uri="{FF2B5EF4-FFF2-40B4-BE49-F238E27FC236}">
                <a16:creationId xmlns:a16="http://schemas.microsoft.com/office/drawing/2014/main" id="{42980D13-27EB-407A-A911-1179305F49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77" r="15441"/>
          <a:stretch/>
        </p:blipFill>
        <p:spPr bwMode="auto">
          <a:xfrm>
            <a:off x="143436" y="143435"/>
            <a:ext cx="226963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ZoneTexte 44">
            <a:extLst>
              <a:ext uri="{FF2B5EF4-FFF2-40B4-BE49-F238E27FC236}">
                <a16:creationId xmlns:a16="http://schemas.microsoft.com/office/drawing/2014/main" id="{C91571F8-2CB9-4BE2-A945-5F73EED5013D}"/>
              </a:ext>
            </a:extLst>
          </p:cNvPr>
          <p:cNvSpPr txBox="1"/>
          <p:nvPr/>
        </p:nvSpPr>
        <p:spPr>
          <a:xfrm>
            <a:off x="-97120" y="6450793"/>
            <a:ext cx="481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</a:t>
            </a:r>
          </a:p>
        </p:txBody>
      </p:sp>
      <p:pic>
        <p:nvPicPr>
          <p:cNvPr id="47" name="Image 46">
            <a:extLst>
              <a:ext uri="{FF2B5EF4-FFF2-40B4-BE49-F238E27FC236}">
                <a16:creationId xmlns:a16="http://schemas.microsoft.com/office/drawing/2014/main" id="{FE9103B2-AEFC-4B72-B468-E746EDBD2EC1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348" y="1845249"/>
            <a:ext cx="8545994" cy="436558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842B7B6-D709-4946-AE51-17DC29E0C3D4}"/>
              </a:ext>
            </a:extLst>
          </p:cNvPr>
          <p:cNvSpPr/>
          <p:nvPr/>
        </p:nvSpPr>
        <p:spPr>
          <a:xfrm>
            <a:off x="510348" y="2298845"/>
            <a:ext cx="8510989" cy="1415905"/>
          </a:xfrm>
          <a:prstGeom prst="rect">
            <a:avLst/>
          </a:prstGeom>
          <a:solidFill>
            <a:srgbClr val="00B050">
              <a:alpha val="1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Organigramme : Terminateur 6">
            <a:extLst>
              <a:ext uri="{FF2B5EF4-FFF2-40B4-BE49-F238E27FC236}">
                <a16:creationId xmlns:a16="http://schemas.microsoft.com/office/drawing/2014/main" id="{84F9CA66-3C37-42AC-9F61-E5275475855D}"/>
              </a:ext>
            </a:extLst>
          </p:cNvPr>
          <p:cNvSpPr/>
          <p:nvPr/>
        </p:nvSpPr>
        <p:spPr>
          <a:xfrm>
            <a:off x="11782810" y="1022638"/>
            <a:ext cx="137445" cy="71437"/>
          </a:xfrm>
          <a:prstGeom prst="flowChartTerminator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8" name="Organigramme : Terminateur 7">
            <a:extLst>
              <a:ext uri="{FF2B5EF4-FFF2-40B4-BE49-F238E27FC236}">
                <a16:creationId xmlns:a16="http://schemas.microsoft.com/office/drawing/2014/main" id="{34564A1F-F34D-4B9B-A28B-D31D2DC3A0AC}"/>
              </a:ext>
            </a:extLst>
          </p:cNvPr>
          <p:cNvSpPr/>
          <p:nvPr/>
        </p:nvSpPr>
        <p:spPr>
          <a:xfrm>
            <a:off x="11782811" y="808982"/>
            <a:ext cx="137445" cy="71437"/>
          </a:xfrm>
          <a:prstGeom prst="flowChartTerminator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9" name="Organigramme : Terminateur 8">
            <a:extLst>
              <a:ext uri="{FF2B5EF4-FFF2-40B4-BE49-F238E27FC236}">
                <a16:creationId xmlns:a16="http://schemas.microsoft.com/office/drawing/2014/main" id="{FD140CBB-26ED-40A4-A8B6-2BE5E4F90A41}"/>
              </a:ext>
            </a:extLst>
          </p:cNvPr>
          <p:cNvSpPr/>
          <p:nvPr/>
        </p:nvSpPr>
        <p:spPr>
          <a:xfrm>
            <a:off x="11780105" y="596427"/>
            <a:ext cx="137445" cy="71437"/>
          </a:xfrm>
          <a:prstGeom prst="flowChartTerminator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B6B0831E-2F8A-4FC0-845F-810B33CD57BF}"/>
              </a:ext>
            </a:extLst>
          </p:cNvPr>
          <p:cNvSpPr/>
          <p:nvPr/>
        </p:nvSpPr>
        <p:spPr>
          <a:xfrm>
            <a:off x="11740896" y="143435"/>
            <a:ext cx="307668" cy="317709"/>
          </a:xfrm>
          <a:prstGeom prst="ellipse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CCC93DA0-DE20-4C5E-9A3D-DB6BD101A3B7}"/>
              </a:ext>
            </a:extLst>
          </p:cNvPr>
          <p:cNvSpPr txBox="1"/>
          <p:nvPr/>
        </p:nvSpPr>
        <p:spPr>
          <a:xfrm>
            <a:off x="9863775" y="181652"/>
            <a:ext cx="1874223" cy="261610"/>
          </a:xfrm>
          <a:prstGeom prst="rect">
            <a:avLst/>
          </a:prstGeom>
          <a:noFill/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Présentation du projet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C58B1035-7817-4AA9-93A9-B278D97FAB8B}"/>
              </a:ext>
            </a:extLst>
          </p:cNvPr>
          <p:cNvSpPr txBox="1"/>
          <p:nvPr/>
        </p:nvSpPr>
        <p:spPr>
          <a:xfrm>
            <a:off x="9926211" y="507693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Schéma global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75907243-CA67-41EA-ADDE-712B9E5F96EE}"/>
              </a:ext>
            </a:extLst>
          </p:cNvPr>
          <p:cNvSpPr txBox="1"/>
          <p:nvPr/>
        </p:nvSpPr>
        <p:spPr>
          <a:xfrm>
            <a:off x="9946504" y="727130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Schéma personnalisé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E06AB4E2-542A-4F21-B22A-19E141956E34}"/>
              </a:ext>
            </a:extLst>
          </p:cNvPr>
          <p:cNvSpPr txBox="1"/>
          <p:nvPr/>
        </p:nvSpPr>
        <p:spPr>
          <a:xfrm>
            <a:off x="9941401" y="918998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Tâches personnelles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5321192A-663F-4970-99DE-8F7C8BCDE3C0}"/>
              </a:ext>
            </a:extLst>
          </p:cNvPr>
          <p:cNvSpPr txBox="1"/>
          <p:nvPr/>
        </p:nvSpPr>
        <p:spPr>
          <a:xfrm>
            <a:off x="9865580" y="1281294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Schématisation réseau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C5FA212E-617F-4318-A153-B096B7B76FF5}"/>
              </a:ext>
            </a:extLst>
          </p:cNvPr>
          <p:cNvSpPr txBox="1"/>
          <p:nvPr/>
        </p:nvSpPr>
        <p:spPr>
          <a:xfrm>
            <a:off x="9826051" y="6486853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Organisation - Suivi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3C7E405-3743-4415-80AC-EA52E4E4F6C9}"/>
              </a:ext>
            </a:extLst>
          </p:cNvPr>
          <p:cNvSpPr/>
          <p:nvPr/>
        </p:nvSpPr>
        <p:spPr>
          <a:xfrm>
            <a:off x="11853752" y="667864"/>
            <a:ext cx="63479" cy="61035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151C7659-7995-4F89-923B-0F7037A62AA6}"/>
              </a:ext>
            </a:extLst>
          </p:cNvPr>
          <p:cNvSpPr/>
          <p:nvPr/>
        </p:nvSpPr>
        <p:spPr>
          <a:xfrm>
            <a:off x="11740896" y="1266423"/>
            <a:ext cx="307668" cy="317709"/>
          </a:xfrm>
          <a:prstGeom prst="ellipse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9E23550F-A845-4ECA-9AC7-E3995A74C86F}"/>
              </a:ext>
            </a:extLst>
          </p:cNvPr>
          <p:cNvSpPr/>
          <p:nvPr/>
        </p:nvSpPr>
        <p:spPr>
          <a:xfrm>
            <a:off x="11727622" y="6478167"/>
            <a:ext cx="307668" cy="31770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DA3BAFA4-6885-4577-B3AF-843B567C4767}"/>
              </a:ext>
            </a:extLst>
          </p:cNvPr>
          <p:cNvSpPr/>
          <p:nvPr/>
        </p:nvSpPr>
        <p:spPr>
          <a:xfrm>
            <a:off x="11740896" y="1756480"/>
            <a:ext cx="307668" cy="317709"/>
          </a:xfrm>
          <a:prstGeom prst="ellipse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C6D74A39-79F1-4DB3-8AF0-1DB027300FB6}"/>
              </a:ext>
            </a:extLst>
          </p:cNvPr>
          <p:cNvSpPr txBox="1"/>
          <p:nvPr/>
        </p:nvSpPr>
        <p:spPr>
          <a:xfrm>
            <a:off x="10325100" y="1724277"/>
            <a:ext cx="141289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Diagramme de cas d’utilisation</a:t>
            </a:r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FADF6350-B9F7-4AF3-A2E8-340BE00FB3B5}"/>
              </a:ext>
            </a:extLst>
          </p:cNvPr>
          <p:cNvSpPr/>
          <p:nvPr/>
        </p:nvSpPr>
        <p:spPr>
          <a:xfrm>
            <a:off x="11735995" y="2246537"/>
            <a:ext cx="307668" cy="317709"/>
          </a:xfrm>
          <a:prstGeom prst="ellipse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5D36E177-E286-45D2-A276-FAB48266FF88}"/>
              </a:ext>
            </a:extLst>
          </p:cNvPr>
          <p:cNvSpPr txBox="1"/>
          <p:nvPr/>
        </p:nvSpPr>
        <p:spPr>
          <a:xfrm>
            <a:off x="9835431" y="2268636"/>
            <a:ext cx="19309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Application de supervision</a:t>
            </a:r>
          </a:p>
        </p:txBody>
      </p:sp>
      <p:sp>
        <p:nvSpPr>
          <p:cNvPr id="24" name="Organigramme : Terminateur 23">
            <a:extLst>
              <a:ext uri="{FF2B5EF4-FFF2-40B4-BE49-F238E27FC236}">
                <a16:creationId xmlns:a16="http://schemas.microsoft.com/office/drawing/2014/main" id="{F886B547-4CF3-4D7B-AA3A-3FF24788A527}"/>
              </a:ext>
            </a:extLst>
          </p:cNvPr>
          <p:cNvSpPr/>
          <p:nvPr/>
        </p:nvSpPr>
        <p:spPr>
          <a:xfrm>
            <a:off x="11761093" y="2903361"/>
            <a:ext cx="137445" cy="71437"/>
          </a:xfrm>
          <a:prstGeom prst="flowChartTerminator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5" name="Organigramme : Terminateur 24">
            <a:extLst>
              <a:ext uri="{FF2B5EF4-FFF2-40B4-BE49-F238E27FC236}">
                <a16:creationId xmlns:a16="http://schemas.microsoft.com/office/drawing/2014/main" id="{3A2238F9-F437-4D43-9E9F-63BDDF5F42A0}"/>
              </a:ext>
            </a:extLst>
          </p:cNvPr>
          <p:cNvSpPr/>
          <p:nvPr/>
        </p:nvSpPr>
        <p:spPr>
          <a:xfrm>
            <a:off x="11761094" y="2689705"/>
            <a:ext cx="137445" cy="71437"/>
          </a:xfrm>
          <a:prstGeom prst="flowChartTerminator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6" name="Organigramme : Terminateur 25">
            <a:extLst>
              <a:ext uri="{FF2B5EF4-FFF2-40B4-BE49-F238E27FC236}">
                <a16:creationId xmlns:a16="http://schemas.microsoft.com/office/drawing/2014/main" id="{3FB5C6A0-FAE6-4114-B5F8-5840911642E4}"/>
              </a:ext>
            </a:extLst>
          </p:cNvPr>
          <p:cNvSpPr/>
          <p:nvPr/>
        </p:nvSpPr>
        <p:spPr>
          <a:xfrm>
            <a:off x="11765966" y="3117017"/>
            <a:ext cx="137445" cy="71437"/>
          </a:xfrm>
          <a:prstGeom prst="flowChartTerminator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7" name="Organigramme : Terminateur 26">
            <a:extLst>
              <a:ext uri="{FF2B5EF4-FFF2-40B4-BE49-F238E27FC236}">
                <a16:creationId xmlns:a16="http://schemas.microsoft.com/office/drawing/2014/main" id="{21A1DE76-651A-43B3-BF3D-3EEC215E5FD3}"/>
              </a:ext>
            </a:extLst>
          </p:cNvPr>
          <p:cNvSpPr/>
          <p:nvPr/>
        </p:nvSpPr>
        <p:spPr>
          <a:xfrm>
            <a:off x="11761092" y="3330673"/>
            <a:ext cx="137445" cy="71437"/>
          </a:xfrm>
          <a:prstGeom prst="flowChartTerminator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8" name="Organigramme : Terminateur 27">
            <a:extLst>
              <a:ext uri="{FF2B5EF4-FFF2-40B4-BE49-F238E27FC236}">
                <a16:creationId xmlns:a16="http://schemas.microsoft.com/office/drawing/2014/main" id="{3270B8B7-944B-474D-A222-130F45E10653}"/>
              </a:ext>
            </a:extLst>
          </p:cNvPr>
          <p:cNvSpPr/>
          <p:nvPr/>
        </p:nvSpPr>
        <p:spPr>
          <a:xfrm>
            <a:off x="11761091" y="3539999"/>
            <a:ext cx="137445" cy="71437"/>
          </a:xfrm>
          <a:prstGeom prst="flowChartTerminator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9" name="Organigramme : Terminateur 28">
            <a:extLst>
              <a:ext uri="{FF2B5EF4-FFF2-40B4-BE49-F238E27FC236}">
                <a16:creationId xmlns:a16="http://schemas.microsoft.com/office/drawing/2014/main" id="{C3F87A84-D8BA-460A-A8D4-FA247B6C85D4}"/>
              </a:ext>
            </a:extLst>
          </p:cNvPr>
          <p:cNvSpPr/>
          <p:nvPr/>
        </p:nvSpPr>
        <p:spPr>
          <a:xfrm>
            <a:off x="11765966" y="3753655"/>
            <a:ext cx="137445" cy="71437"/>
          </a:xfrm>
          <a:prstGeom prst="flowChartTerminator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0" name="Organigramme : Terminateur 29">
            <a:extLst>
              <a:ext uri="{FF2B5EF4-FFF2-40B4-BE49-F238E27FC236}">
                <a16:creationId xmlns:a16="http://schemas.microsoft.com/office/drawing/2014/main" id="{A6301605-BE63-4C52-9487-3A9C2A2D6A4C}"/>
              </a:ext>
            </a:extLst>
          </p:cNvPr>
          <p:cNvSpPr/>
          <p:nvPr/>
        </p:nvSpPr>
        <p:spPr>
          <a:xfrm>
            <a:off x="11765966" y="3967311"/>
            <a:ext cx="137445" cy="71437"/>
          </a:xfrm>
          <a:prstGeom prst="flowChartTerminator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F0AEFE18-C496-4E43-A5DF-5BB40332649F}"/>
              </a:ext>
            </a:extLst>
          </p:cNvPr>
          <p:cNvSpPr txBox="1"/>
          <p:nvPr/>
        </p:nvSpPr>
        <p:spPr>
          <a:xfrm>
            <a:off x="9919303" y="2579223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Lancer une partie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8D4659E8-9276-4FE0-8F87-2CC5DE97E684}"/>
              </a:ext>
            </a:extLst>
          </p:cNvPr>
          <p:cNvSpPr txBox="1"/>
          <p:nvPr/>
        </p:nvSpPr>
        <p:spPr>
          <a:xfrm>
            <a:off x="9919303" y="2800765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Com. avec la BDD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3DFDB5C5-21C7-4BED-99E2-DF0BF292906B}"/>
              </a:ext>
            </a:extLst>
          </p:cNvPr>
          <p:cNvSpPr txBox="1"/>
          <p:nvPr/>
        </p:nvSpPr>
        <p:spPr>
          <a:xfrm>
            <a:off x="9933198" y="3015600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Superviser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596655D6-9333-4538-AB82-6C199D211211}"/>
              </a:ext>
            </a:extLst>
          </p:cNvPr>
          <p:cNvSpPr txBox="1"/>
          <p:nvPr/>
        </p:nvSpPr>
        <p:spPr>
          <a:xfrm>
            <a:off x="9905882" y="3233421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Récup. image de caméra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93E6AF99-E7F1-4BA2-9C0D-ABC95E6A721D}"/>
              </a:ext>
            </a:extLst>
          </p:cNvPr>
          <p:cNvSpPr txBox="1"/>
          <p:nvPr/>
        </p:nvSpPr>
        <p:spPr>
          <a:xfrm>
            <a:off x="9926211" y="3441426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Envoi d’indice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85C101C9-0143-41FC-A944-B361EED5ED33}"/>
              </a:ext>
            </a:extLst>
          </p:cNvPr>
          <p:cNvSpPr txBox="1"/>
          <p:nvPr/>
        </p:nvSpPr>
        <p:spPr>
          <a:xfrm>
            <a:off x="9933121" y="3652369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Fin de partie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B4467AB4-15B1-4C6F-BC9D-AFCFF1119757}"/>
              </a:ext>
            </a:extLst>
          </p:cNvPr>
          <p:cNvSpPr txBox="1"/>
          <p:nvPr/>
        </p:nvSpPr>
        <p:spPr>
          <a:xfrm>
            <a:off x="9933121" y="3863470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Classement</a:t>
            </a:r>
          </a:p>
        </p:txBody>
      </p:sp>
      <p:sp>
        <p:nvSpPr>
          <p:cNvPr id="38" name="Ellipse 37">
            <a:extLst>
              <a:ext uri="{FF2B5EF4-FFF2-40B4-BE49-F238E27FC236}">
                <a16:creationId xmlns:a16="http://schemas.microsoft.com/office/drawing/2014/main" id="{A24A4936-6484-4880-9D9D-719CCDB1E7FB}"/>
              </a:ext>
            </a:extLst>
          </p:cNvPr>
          <p:cNvSpPr/>
          <p:nvPr/>
        </p:nvSpPr>
        <p:spPr>
          <a:xfrm>
            <a:off x="11737998" y="4195011"/>
            <a:ext cx="307668" cy="31770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9" name="Ellipse 38">
            <a:extLst>
              <a:ext uri="{FF2B5EF4-FFF2-40B4-BE49-F238E27FC236}">
                <a16:creationId xmlns:a16="http://schemas.microsoft.com/office/drawing/2014/main" id="{028F99C7-ABBC-4B4C-AAD2-9D73020CF96C}"/>
              </a:ext>
            </a:extLst>
          </p:cNvPr>
          <p:cNvSpPr/>
          <p:nvPr/>
        </p:nvSpPr>
        <p:spPr>
          <a:xfrm>
            <a:off x="11740286" y="4732015"/>
            <a:ext cx="307668" cy="31770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0" name="Ellipse 39">
            <a:extLst>
              <a:ext uri="{FF2B5EF4-FFF2-40B4-BE49-F238E27FC236}">
                <a16:creationId xmlns:a16="http://schemas.microsoft.com/office/drawing/2014/main" id="{9CAE4DA7-1525-4103-9392-C1C85DB14D73}"/>
              </a:ext>
            </a:extLst>
          </p:cNvPr>
          <p:cNvSpPr/>
          <p:nvPr/>
        </p:nvSpPr>
        <p:spPr>
          <a:xfrm>
            <a:off x="11731620" y="5306319"/>
            <a:ext cx="307668" cy="31770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1" name="Ellipse 40">
            <a:extLst>
              <a:ext uri="{FF2B5EF4-FFF2-40B4-BE49-F238E27FC236}">
                <a16:creationId xmlns:a16="http://schemas.microsoft.com/office/drawing/2014/main" id="{392A116B-F845-41CF-8465-2E86E76B39CA}"/>
              </a:ext>
            </a:extLst>
          </p:cNvPr>
          <p:cNvSpPr/>
          <p:nvPr/>
        </p:nvSpPr>
        <p:spPr>
          <a:xfrm>
            <a:off x="11731620" y="5908668"/>
            <a:ext cx="307668" cy="31770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177CC46D-7876-40D7-9009-582C99DD6953}"/>
              </a:ext>
            </a:extLst>
          </p:cNvPr>
          <p:cNvSpPr/>
          <p:nvPr/>
        </p:nvSpPr>
        <p:spPr>
          <a:xfrm>
            <a:off x="11853677" y="345288"/>
            <a:ext cx="63554" cy="3693460"/>
          </a:xfrm>
          <a:prstGeom prst="rect">
            <a:avLst/>
          </a:prstGeom>
          <a:solidFill>
            <a:srgbClr val="A312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A64C7097-352A-47CA-B109-B24CCDB1FF10}"/>
              </a:ext>
            </a:extLst>
          </p:cNvPr>
          <p:cNvSpPr txBox="1"/>
          <p:nvPr/>
        </p:nvSpPr>
        <p:spPr>
          <a:xfrm>
            <a:off x="9786225" y="4224815"/>
            <a:ext cx="19309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Diagramme de séquence</a:t>
            </a:r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65567023-BFF6-42C6-8378-D997C3FC3557}"/>
              </a:ext>
            </a:extLst>
          </p:cNvPr>
          <p:cNvSpPr txBox="1"/>
          <p:nvPr/>
        </p:nvSpPr>
        <p:spPr>
          <a:xfrm>
            <a:off x="9792689" y="4746594"/>
            <a:ext cx="19309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Diagramme de classes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378A798E-1F32-44AB-9643-CCA124C8D2DA}"/>
              </a:ext>
            </a:extLst>
          </p:cNvPr>
          <p:cNvSpPr txBox="1"/>
          <p:nvPr/>
        </p:nvSpPr>
        <p:spPr>
          <a:xfrm>
            <a:off x="9786225" y="5315096"/>
            <a:ext cx="19309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Physique Appliquée – Wi-Fi</a:t>
            </a:r>
          </a:p>
        </p:txBody>
      </p:sp>
      <p:sp>
        <p:nvSpPr>
          <p:cNvPr id="48" name="ZoneTexte 47">
            <a:extLst>
              <a:ext uri="{FF2B5EF4-FFF2-40B4-BE49-F238E27FC236}">
                <a16:creationId xmlns:a16="http://schemas.microsoft.com/office/drawing/2014/main" id="{44E309B9-D492-4F20-804C-FED1CB5E3167}"/>
              </a:ext>
            </a:extLst>
          </p:cNvPr>
          <p:cNvSpPr txBox="1"/>
          <p:nvPr/>
        </p:nvSpPr>
        <p:spPr>
          <a:xfrm>
            <a:off x="9785604" y="5918351"/>
            <a:ext cx="19309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Planification</a:t>
            </a:r>
          </a:p>
        </p:txBody>
      </p:sp>
    </p:spTree>
    <p:extLst>
      <p:ext uri="{BB962C8B-B14F-4D97-AF65-F5344CB8AC3E}">
        <p14:creationId xmlns:p14="http://schemas.microsoft.com/office/powerpoint/2010/main" val="4689653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associée">
            <a:extLst>
              <a:ext uri="{FF2B5EF4-FFF2-40B4-BE49-F238E27FC236}">
                <a16:creationId xmlns:a16="http://schemas.microsoft.com/office/drawing/2014/main" id="{C816F3D8-CC4C-46B3-A21E-58AE9AD304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77" r="15441"/>
          <a:stretch/>
        </p:blipFill>
        <p:spPr bwMode="auto">
          <a:xfrm>
            <a:off x="143436" y="143435"/>
            <a:ext cx="226963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DE4D560C-9537-428C-82EA-D1E94E276955}"/>
              </a:ext>
            </a:extLst>
          </p:cNvPr>
          <p:cNvSpPr txBox="1"/>
          <p:nvPr/>
        </p:nvSpPr>
        <p:spPr>
          <a:xfrm>
            <a:off x="3243412" y="191641"/>
            <a:ext cx="4427483" cy="830997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4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>
                <a:latin typeface="Eras Medium ITC" panose="020B0602030504020804" pitchFamily="34" charset="0"/>
              </a:rPr>
              <a:t>Diagramme de séquence : </a:t>
            </a:r>
            <a:r>
              <a:rPr lang="fr-FR" sz="2000" b="1" dirty="0">
                <a:solidFill>
                  <a:srgbClr val="A41258"/>
                </a:solidFill>
                <a:latin typeface="Eras Medium ITC" panose="020B0602030504020804" pitchFamily="34" charset="0"/>
              </a:rPr>
              <a:t>Envoi d’un message</a:t>
            </a:r>
            <a:endParaRPr lang="fr-FR" sz="2400" b="1" dirty="0">
              <a:solidFill>
                <a:srgbClr val="A41258"/>
              </a:solidFill>
              <a:latin typeface="Eras Medium ITC" panose="020B0602030504020804" pitchFamily="34" charset="0"/>
            </a:endParaRPr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8CA6553D-5D78-47C1-A6DF-437DC71DD419}"/>
              </a:ext>
            </a:extLst>
          </p:cNvPr>
          <p:cNvSpPr txBox="1"/>
          <p:nvPr/>
        </p:nvSpPr>
        <p:spPr>
          <a:xfrm>
            <a:off x="-89822" y="6450793"/>
            <a:ext cx="481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15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C6D4CBA2-AA8E-4C8D-8100-A2755CC4A3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700" y="1564121"/>
            <a:ext cx="9546660" cy="5293879"/>
          </a:xfrm>
          <a:prstGeom prst="rect">
            <a:avLst/>
          </a:prstGeom>
        </p:spPr>
      </p:pic>
      <p:sp>
        <p:nvSpPr>
          <p:cNvPr id="6" name="Organigramme : Terminateur 5">
            <a:extLst>
              <a:ext uri="{FF2B5EF4-FFF2-40B4-BE49-F238E27FC236}">
                <a16:creationId xmlns:a16="http://schemas.microsoft.com/office/drawing/2014/main" id="{E4E31E44-B001-4E28-9FB6-71D81D7DDD43}"/>
              </a:ext>
            </a:extLst>
          </p:cNvPr>
          <p:cNvSpPr/>
          <p:nvPr/>
        </p:nvSpPr>
        <p:spPr>
          <a:xfrm>
            <a:off x="11782810" y="1022638"/>
            <a:ext cx="137445" cy="71437"/>
          </a:xfrm>
          <a:prstGeom prst="flowChartTerminator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" name="Organigramme : Terminateur 6">
            <a:extLst>
              <a:ext uri="{FF2B5EF4-FFF2-40B4-BE49-F238E27FC236}">
                <a16:creationId xmlns:a16="http://schemas.microsoft.com/office/drawing/2014/main" id="{FF8F19F9-7906-4170-9F20-287CB57FBD0F}"/>
              </a:ext>
            </a:extLst>
          </p:cNvPr>
          <p:cNvSpPr/>
          <p:nvPr/>
        </p:nvSpPr>
        <p:spPr>
          <a:xfrm>
            <a:off x="11782811" y="808982"/>
            <a:ext cx="137445" cy="71437"/>
          </a:xfrm>
          <a:prstGeom prst="flowChartTerminator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8" name="Organigramme : Terminateur 7">
            <a:extLst>
              <a:ext uri="{FF2B5EF4-FFF2-40B4-BE49-F238E27FC236}">
                <a16:creationId xmlns:a16="http://schemas.microsoft.com/office/drawing/2014/main" id="{B0BA5EB1-7E50-46F1-A575-77D29E5D8861}"/>
              </a:ext>
            </a:extLst>
          </p:cNvPr>
          <p:cNvSpPr/>
          <p:nvPr/>
        </p:nvSpPr>
        <p:spPr>
          <a:xfrm>
            <a:off x="11780105" y="596427"/>
            <a:ext cx="137445" cy="71437"/>
          </a:xfrm>
          <a:prstGeom prst="flowChartTerminator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44F71DA2-00B8-4E46-BB82-81EF0DF429D4}"/>
              </a:ext>
            </a:extLst>
          </p:cNvPr>
          <p:cNvSpPr/>
          <p:nvPr/>
        </p:nvSpPr>
        <p:spPr>
          <a:xfrm>
            <a:off x="11740896" y="143435"/>
            <a:ext cx="307668" cy="317709"/>
          </a:xfrm>
          <a:prstGeom prst="ellipse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57F38D26-451D-4534-9884-6AF55380993D}"/>
              </a:ext>
            </a:extLst>
          </p:cNvPr>
          <p:cNvSpPr txBox="1"/>
          <p:nvPr/>
        </p:nvSpPr>
        <p:spPr>
          <a:xfrm>
            <a:off x="9863775" y="181652"/>
            <a:ext cx="1874223" cy="261610"/>
          </a:xfrm>
          <a:prstGeom prst="rect">
            <a:avLst/>
          </a:prstGeom>
          <a:noFill/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Présentation du projet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FC2F36CC-9977-4CF7-9CE0-7CF29FD876F8}"/>
              </a:ext>
            </a:extLst>
          </p:cNvPr>
          <p:cNvSpPr txBox="1"/>
          <p:nvPr/>
        </p:nvSpPr>
        <p:spPr>
          <a:xfrm>
            <a:off x="9926211" y="507693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Schéma global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35988DA3-C74D-439F-A2DA-FB03E1118851}"/>
              </a:ext>
            </a:extLst>
          </p:cNvPr>
          <p:cNvSpPr txBox="1"/>
          <p:nvPr/>
        </p:nvSpPr>
        <p:spPr>
          <a:xfrm>
            <a:off x="9946504" y="727130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Schéma personnalisé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6B70DB18-89AB-4FF9-AB14-60CFFB41381C}"/>
              </a:ext>
            </a:extLst>
          </p:cNvPr>
          <p:cNvSpPr txBox="1"/>
          <p:nvPr/>
        </p:nvSpPr>
        <p:spPr>
          <a:xfrm>
            <a:off x="9941401" y="918998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Tâches personnelles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03990501-40CD-4106-BC1B-9207CD9F9C2A}"/>
              </a:ext>
            </a:extLst>
          </p:cNvPr>
          <p:cNvSpPr txBox="1"/>
          <p:nvPr/>
        </p:nvSpPr>
        <p:spPr>
          <a:xfrm>
            <a:off x="9865580" y="1281294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Schématisation réseau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C15B2B11-1C70-4DA9-98A8-FFF72CCBD142}"/>
              </a:ext>
            </a:extLst>
          </p:cNvPr>
          <p:cNvSpPr txBox="1"/>
          <p:nvPr/>
        </p:nvSpPr>
        <p:spPr>
          <a:xfrm>
            <a:off x="9826051" y="6486853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Organisation - Suivi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A8C5EA1-9889-44EE-9B11-788515365DBC}"/>
              </a:ext>
            </a:extLst>
          </p:cNvPr>
          <p:cNvSpPr/>
          <p:nvPr/>
        </p:nvSpPr>
        <p:spPr>
          <a:xfrm>
            <a:off x="11853752" y="667864"/>
            <a:ext cx="63479" cy="61035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26216CF9-C828-4DB8-B912-042334CE834B}"/>
              </a:ext>
            </a:extLst>
          </p:cNvPr>
          <p:cNvSpPr/>
          <p:nvPr/>
        </p:nvSpPr>
        <p:spPr>
          <a:xfrm>
            <a:off x="11740896" y="1266423"/>
            <a:ext cx="307668" cy="317709"/>
          </a:xfrm>
          <a:prstGeom prst="ellipse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35EC06CD-4BC6-42D5-B017-8288BE06E30D}"/>
              </a:ext>
            </a:extLst>
          </p:cNvPr>
          <p:cNvSpPr/>
          <p:nvPr/>
        </p:nvSpPr>
        <p:spPr>
          <a:xfrm>
            <a:off x="11727622" y="6478167"/>
            <a:ext cx="307668" cy="31770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2D3B8DC0-0A96-46D8-9E47-24F26BC8B609}"/>
              </a:ext>
            </a:extLst>
          </p:cNvPr>
          <p:cNvSpPr/>
          <p:nvPr/>
        </p:nvSpPr>
        <p:spPr>
          <a:xfrm>
            <a:off x="11740896" y="1756480"/>
            <a:ext cx="307668" cy="317709"/>
          </a:xfrm>
          <a:prstGeom prst="ellipse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E9B31CCD-7262-437F-8257-455A0026813C}"/>
              </a:ext>
            </a:extLst>
          </p:cNvPr>
          <p:cNvSpPr txBox="1"/>
          <p:nvPr/>
        </p:nvSpPr>
        <p:spPr>
          <a:xfrm>
            <a:off x="10325100" y="1724277"/>
            <a:ext cx="141289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Diagramme de cas d’utilisation</a:t>
            </a:r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B98246D6-ACCA-45AB-98EE-218C338B5C15}"/>
              </a:ext>
            </a:extLst>
          </p:cNvPr>
          <p:cNvSpPr/>
          <p:nvPr/>
        </p:nvSpPr>
        <p:spPr>
          <a:xfrm>
            <a:off x="11735995" y="2246537"/>
            <a:ext cx="307668" cy="317709"/>
          </a:xfrm>
          <a:prstGeom prst="ellipse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EF50B9D6-0211-46E1-9B1D-BFF278B8442D}"/>
              </a:ext>
            </a:extLst>
          </p:cNvPr>
          <p:cNvSpPr txBox="1"/>
          <p:nvPr/>
        </p:nvSpPr>
        <p:spPr>
          <a:xfrm>
            <a:off x="9835431" y="2268636"/>
            <a:ext cx="19309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Application de supervision</a:t>
            </a:r>
          </a:p>
        </p:txBody>
      </p:sp>
      <p:sp>
        <p:nvSpPr>
          <p:cNvPr id="23" name="Organigramme : Terminateur 22">
            <a:extLst>
              <a:ext uri="{FF2B5EF4-FFF2-40B4-BE49-F238E27FC236}">
                <a16:creationId xmlns:a16="http://schemas.microsoft.com/office/drawing/2014/main" id="{DAF344FD-7E66-45AA-AFD8-AD957B5B1B3C}"/>
              </a:ext>
            </a:extLst>
          </p:cNvPr>
          <p:cNvSpPr/>
          <p:nvPr/>
        </p:nvSpPr>
        <p:spPr>
          <a:xfrm>
            <a:off x="11761093" y="2903361"/>
            <a:ext cx="137445" cy="71437"/>
          </a:xfrm>
          <a:prstGeom prst="flowChartTerminator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4" name="Organigramme : Terminateur 23">
            <a:extLst>
              <a:ext uri="{FF2B5EF4-FFF2-40B4-BE49-F238E27FC236}">
                <a16:creationId xmlns:a16="http://schemas.microsoft.com/office/drawing/2014/main" id="{00497E88-7D6E-416B-9994-F7A8A8DA0532}"/>
              </a:ext>
            </a:extLst>
          </p:cNvPr>
          <p:cNvSpPr/>
          <p:nvPr/>
        </p:nvSpPr>
        <p:spPr>
          <a:xfrm>
            <a:off x="11761094" y="2689705"/>
            <a:ext cx="137445" cy="71437"/>
          </a:xfrm>
          <a:prstGeom prst="flowChartTerminator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5" name="Organigramme : Terminateur 24">
            <a:extLst>
              <a:ext uri="{FF2B5EF4-FFF2-40B4-BE49-F238E27FC236}">
                <a16:creationId xmlns:a16="http://schemas.microsoft.com/office/drawing/2014/main" id="{649EC051-281C-420A-B207-F5772696377F}"/>
              </a:ext>
            </a:extLst>
          </p:cNvPr>
          <p:cNvSpPr/>
          <p:nvPr/>
        </p:nvSpPr>
        <p:spPr>
          <a:xfrm>
            <a:off x="11765966" y="3117017"/>
            <a:ext cx="137445" cy="71437"/>
          </a:xfrm>
          <a:prstGeom prst="flowChartTerminator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6" name="Organigramme : Terminateur 25">
            <a:extLst>
              <a:ext uri="{FF2B5EF4-FFF2-40B4-BE49-F238E27FC236}">
                <a16:creationId xmlns:a16="http://schemas.microsoft.com/office/drawing/2014/main" id="{231B0E15-D7A8-43C6-8AD2-53D9C587912B}"/>
              </a:ext>
            </a:extLst>
          </p:cNvPr>
          <p:cNvSpPr/>
          <p:nvPr/>
        </p:nvSpPr>
        <p:spPr>
          <a:xfrm>
            <a:off x="11761092" y="3330673"/>
            <a:ext cx="137445" cy="71437"/>
          </a:xfrm>
          <a:prstGeom prst="flowChartTerminator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7" name="Organigramme : Terminateur 26">
            <a:extLst>
              <a:ext uri="{FF2B5EF4-FFF2-40B4-BE49-F238E27FC236}">
                <a16:creationId xmlns:a16="http://schemas.microsoft.com/office/drawing/2014/main" id="{EE0A7B54-7067-4A4A-B516-98329069B307}"/>
              </a:ext>
            </a:extLst>
          </p:cNvPr>
          <p:cNvSpPr/>
          <p:nvPr/>
        </p:nvSpPr>
        <p:spPr>
          <a:xfrm>
            <a:off x="11761091" y="3539999"/>
            <a:ext cx="137445" cy="71437"/>
          </a:xfrm>
          <a:prstGeom prst="flowChartTerminator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8" name="Organigramme : Terminateur 27">
            <a:extLst>
              <a:ext uri="{FF2B5EF4-FFF2-40B4-BE49-F238E27FC236}">
                <a16:creationId xmlns:a16="http://schemas.microsoft.com/office/drawing/2014/main" id="{E84EFACE-3244-4AF3-A1F3-5D0ED9BD876A}"/>
              </a:ext>
            </a:extLst>
          </p:cNvPr>
          <p:cNvSpPr/>
          <p:nvPr/>
        </p:nvSpPr>
        <p:spPr>
          <a:xfrm>
            <a:off x="11765966" y="3753655"/>
            <a:ext cx="137445" cy="71437"/>
          </a:xfrm>
          <a:prstGeom prst="flowChartTerminator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9" name="Organigramme : Terminateur 28">
            <a:extLst>
              <a:ext uri="{FF2B5EF4-FFF2-40B4-BE49-F238E27FC236}">
                <a16:creationId xmlns:a16="http://schemas.microsoft.com/office/drawing/2014/main" id="{0A24B0FC-3266-490D-8E70-5869B1154247}"/>
              </a:ext>
            </a:extLst>
          </p:cNvPr>
          <p:cNvSpPr/>
          <p:nvPr/>
        </p:nvSpPr>
        <p:spPr>
          <a:xfrm>
            <a:off x="11765966" y="3967311"/>
            <a:ext cx="137445" cy="71437"/>
          </a:xfrm>
          <a:prstGeom prst="flowChartTerminator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B632DCB2-E612-46B0-AB59-4F39D0BFB734}"/>
              </a:ext>
            </a:extLst>
          </p:cNvPr>
          <p:cNvSpPr txBox="1"/>
          <p:nvPr/>
        </p:nvSpPr>
        <p:spPr>
          <a:xfrm>
            <a:off x="9919303" y="2579223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Lancer une partie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BFBD5282-3683-48FE-B801-583EB89BF378}"/>
              </a:ext>
            </a:extLst>
          </p:cNvPr>
          <p:cNvSpPr txBox="1"/>
          <p:nvPr/>
        </p:nvSpPr>
        <p:spPr>
          <a:xfrm>
            <a:off x="9919303" y="2800765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Com. avec la BDD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17B95087-C4B0-44EA-BCCE-F4DD85B375D7}"/>
              </a:ext>
            </a:extLst>
          </p:cNvPr>
          <p:cNvSpPr txBox="1"/>
          <p:nvPr/>
        </p:nvSpPr>
        <p:spPr>
          <a:xfrm>
            <a:off x="9933198" y="3015600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Superviser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992EE567-F7F9-47A5-9F82-3D37B9830221}"/>
              </a:ext>
            </a:extLst>
          </p:cNvPr>
          <p:cNvSpPr txBox="1"/>
          <p:nvPr/>
        </p:nvSpPr>
        <p:spPr>
          <a:xfrm>
            <a:off x="9905882" y="3233421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Récup. image de caméra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A5086086-4453-4A9F-8A88-05FD9425FD84}"/>
              </a:ext>
            </a:extLst>
          </p:cNvPr>
          <p:cNvSpPr txBox="1"/>
          <p:nvPr/>
        </p:nvSpPr>
        <p:spPr>
          <a:xfrm>
            <a:off x="9926211" y="3441426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Envoi d’indice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EEE942EC-D55B-42B2-AE28-19F2F579F19D}"/>
              </a:ext>
            </a:extLst>
          </p:cNvPr>
          <p:cNvSpPr txBox="1"/>
          <p:nvPr/>
        </p:nvSpPr>
        <p:spPr>
          <a:xfrm>
            <a:off x="9933121" y="3652369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Fin de partie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9BD54466-CBF6-46C9-866A-939BFD08C04B}"/>
              </a:ext>
            </a:extLst>
          </p:cNvPr>
          <p:cNvSpPr txBox="1"/>
          <p:nvPr/>
        </p:nvSpPr>
        <p:spPr>
          <a:xfrm>
            <a:off x="9933121" y="3863470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Classement</a:t>
            </a:r>
          </a:p>
        </p:txBody>
      </p:sp>
      <p:sp>
        <p:nvSpPr>
          <p:cNvPr id="37" name="Ellipse 36">
            <a:extLst>
              <a:ext uri="{FF2B5EF4-FFF2-40B4-BE49-F238E27FC236}">
                <a16:creationId xmlns:a16="http://schemas.microsoft.com/office/drawing/2014/main" id="{21479E7F-2C0C-4B28-BDE9-6AC4A1EB0396}"/>
              </a:ext>
            </a:extLst>
          </p:cNvPr>
          <p:cNvSpPr/>
          <p:nvPr/>
        </p:nvSpPr>
        <p:spPr>
          <a:xfrm>
            <a:off x="11737998" y="4195011"/>
            <a:ext cx="307668" cy="317709"/>
          </a:xfrm>
          <a:prstGeom prst="ellipse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8" name="Ellipse 37">
            <a:extLst>
              <a:ext uri="{FF2B5EF4-FFF2-40B4-BE49-F238E27FC236}">
                <a16:creationId xmlns:a16="http://schemas.microsoft.com/office/drawing/2014/main" id="{BC20F0EC-D1AE-4241-AA79-17C10CC05E23}"/>
              </a:ext>
            </a:extLst>
          </p:cNvPr>
          <p:cNvSpPr/>
          <p:nvPr/>
        </p:nvSpPr>
        <p:spPr>
          <a:xfrm>
            <a:off x="11740286" y="4732015"/>
            <a:ext cx="307668" cy="31770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9" name="Ellipse 38">
            <a:extLst>
              <a:ext uri="{FF2B5EF4-FFF2-40B4-BE49-F238E27FC236}">
                <a16:creationId xmlns:a16="http://schemas.microsoft.com/office/drawing/2014/main" id="{460AC6ED-6A44-4D46-A149-C65DEBA06272}"/>
              </a:ext>
            </a:extLst>
          </p:cNvPr>
          <p:cNvSpPr/>
          <p:nvPr/>
        </p:nvSpPr>
        <p:spPr>
          <a:xfrm>
            <a:off x="11731620" y="5306319"/>
            <a:ext cx="307668" cy="31770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0" name="Ellipse 39">
            <a:extLst>
              <a:ext uri="{FF2B5EF4-FFF2-40B4-BE49-F238E27FC236}">
                <a16:creationId xmlns:a16="http://schemas.microsoft.com/office/drawing/2014/main" id="{C6CBF31D-D98C-431B-90FD-ED2FFD3EC6FF}"/>
              </a:ext>
            </a:extLst>
          </p:cNvPr>
          <p:cNvSpPr/>
          <p:nvPr/>
        </p:nvSpPr>
        <p:spPr>
          <a:xfrm>
            <a:off x="11731620" y="5908668"/>
            <a:ext cx="307668" cy="31770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8F8E2A9-A16D-472D-BB22-92A9646D0473}"/>
              </a:ext>
            </a:extLst>
          </p:cNvPr>
          <p:cNvSpPr/>
          <p:nvPr/>
        </p:nvSpPr>
        <p:spPr>
          <a:xfrm>
            <a:off x="11853677" y="345287"/>
            <a:ext cx="70598" cy="3948467"/>
          </a:xfrm>
          <a:prstGeom prst="rect">
            <a:avLst/>
          </a:prstGeom>
          <a:solidFill>
            <a:srgbClr val="A312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B6620D96-DDFA-44FC-BA38-50B9F8B6CF82}"/>
              </a:ext>
            </a:extLst>
          </p:cNvPr>
          <p:cNvSpPr txBox="1"/>
          <p:nvPr/>
        </p:nvSpPr>
        <p:spPr>
          <a:xfrm>
            <a:off x="9786225" y="4224815"/>
            <a:ext cx="19309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Diagramme de séquence</a:t>
            </a: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BF4E5EE3-8279-43B1-824D-8BC80593B6BD}"/>
              </a:ext>
            </a:extLst>
          </p:cNvPr>
          <p:cNvSpPr txBox="1"/>
          <p:nvPr/>
        </p:nvSpPr>
        <p:spPr>
          <a:xfrm>
            <a:off x="9792689" y="4746594"/>
            <a:ext cx="19309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Diagramme de classes</a:t>
            </a:r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6AACB422-E5F9-4805-B668-605915AD392D}"/>
              </a:ext>
            </a:extLst>
          </p:cNvPr>
          <p:cNvSpPr txBox="1"/>
          <p:nvPr/>
        </p:nvSpPr>
        <p:spPr>
          <a:xfrm>
            <a:off x="9786225" y="5315096"/>
            <a:ext cx="19309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Physique Appliquée – Wi-Fi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AB72572D-58B8-4947-BDC7-B9BE7067D757}"/>
              </a:ext>
            </a:extLst>
          </p:cNvPr>
          <p:cNvSpPr txBox="1"/>
          <p:nvPr/>
        </p:nvSpPr>
        <p:spPr>
          <a:xfrm>
            <a:off x="9785604" y="5918351"/>
            <a:ext cx="19309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Planification</a:t>
            </a:r>
          </a:p>
        </p:txBody>
      </p:sp>
    </p:spTree>
    <p:extLst>
      <p:ext uri="{BB962C8B-B14F-4D97-AF65-F5344CB8AC3E}">
        <p14:creationId xmlns:p14="http://schemas.microsoft.com/office/powerpoint/2010/main" val="2695738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ZoneTexte 40">
            <a:extLst>
              <a:ext uri="{FF2B5EF4-FFF2-40B4-BE49-F238E27FC236}">
                <a16:creationId xmlns:a16="http://schemas.microsoft.com/office/drawing/2014/main" id="{3A93F50E-5C50-4400-B84D-0DB8D4CEC126}"/>
              </a:ext>
            </a:extLst>
          </p:cNvPr>
          <p:cNvSpPr txBox="1"/>
          <p:nvPr/>
        </p:nvSpPr>
        <p:spPr>
          <a:xfrm>
            <a:off x="-15183" y="6450793"/>
            <a:ext cx="481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16</a:t>
            </a:r>
          </a:p>
        </p:txBody>
      </p:sp>
      <p:pic>
        <p:nvPicPr>
          <p:cNvPr id="44" name="Image 43">
            <a:extLst>
              <a:ext uri="{FF2B5EF4-FFF2-40B4-BE49-F238E27FC236}">
                <a16:creationId xmlns:a16="http://schemas.microsoft.com/office/drawing/2014/main" id="{19AEDB8A-0EE5-4697-AB9B-1B09E06679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450" y="-10254"/>
            <a:ext cx="9408989" cy="5806803"/>
          </a:xfrm>
          <a:prstGeom prst="rect">
            <a:avLst/>
          </a:prstGeom>
        </p:spPr>
      </p:pic>
      <p:sp>
        <p:nvSpPr>
          <p:cNvPr id="4" name="Organigramme : Terminateur 3">
            <a:extLst>
              <a:ext uri="{FF2B5EF4-FFF2-40B4-BE49-F238E27FC236}">
                <a16:creationId xmlns:a16="http://schemas.microsoft.com/office/drawing/2014/main" id="{FCFFA48B-6718-4C16-B94D-3244AD7754B3}"/>
              </a:ext>
            </a:extLst>
          </p:cNvPr>
          <p:cNvSpPr/>
          <p:nvPr/>
        </p:nvSpPr>
        <p:spPr>
          <a:xfrm>
            <a:off x="11782810" y="1022638"/>
            <a:ext cx="137445" cy="71437"/>
          </a:xfrm>
          <a:prstGeom prst="flowChartTerminator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" name="Organigramme : Terminateur 4">
            <a:extLst>
              <a:ext uri="{FF2B5EF4-FFF2-40B4-BE49-F238E27FC236}">
                <a16:creationId xmlns:a16="http://schemas.microsoft.com/office/drawing/2014/main" id="{E8AF7EB8-4AA5-466D-A378-75DA9159FD62}"/>
              </a:ext>
            </a:extLst>
          </p:cNvPr>
          <p:cNvSpPr/>
          <p:nvPr/>
        </p:nvSpPr>
        <p:spPr>
          <a:xfrm>
            <a:off x="11782811" y="808982"/>
            <a:ext cx="137445" cy="71437"/>
          </a:xfrm>
          <a:prstGeom prst="flowChartTerminator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Organigramme : Terminateur 5">
            <a:extLst>
              <a:ext uri="{FF2B5EF4-FFF2-40B4-BE49-F238E27FC236}">
                <a16:creationId xmlns:a16="http://schemas.microsoft.com/office/drawing/2014/main" id="{58CD0A02-9484-4B24-8ABD-53A53C12C784}"/>
              </a:ext>
            </a:extLst>
          </p:cNvPr>
          <p:cNvSpPr/>
          <p:nvPr/>
        </p:nvSpPr>
        <p:spPr>
          <a:xfrm>
            <a:off x="11780105" y="596427"/>
            <a:ext cx="137445" cy="71437"/>
          </a:xfrm>
          <a:prstGeom prst="flowChartTerminator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5542A76E-16DC-41FC-89EC-7CA534935BAD}"/>
              </a:ext>
            </a:extLst>
          </p:cNvPr>
          <p:cNvSpPr/>
          <p:nvPr/>
        </p:nvSpPr>
        <p:spPr>
          <a:xfrm>
            <a:off x="11740896" y="143435"/>
            <a:ext cx="307668" cy="317709"/>
          </a:xfrm>
          <a:prstGeom prst="ellipse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54E9CF5B-1DBA-4ECD-8AB9-EDBDC2CF9198}"/>
              </a:ext>
            </a:extLst>
          </p:cNvPr>
          <p:cNvSpPr txBox="1"/>
          <p:nvPr/>
        </p:nvSpPr>
        <p:spPr>
          <a:xfrm>
            <a:off x="9863775" y="181652"/>
            <a:ext cx="1874223" cy="261610"/>
          </a:xfrm>
          <a:prstGeom prst="rect">
            <a:avLst/>
          </a:prstGeom>
          <a:noFill/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Présentation du projet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CBC57AD7-09DE-4B01-936D-835FCE6A36F7}"/>
              </a:ext>
            </a:extLst>
          </p:cNvPr>
          <p:cNvSpPr txBox="1"/>
          <p:nvPr/>
        </p:nvSpPr>
        <p:spPr>
          <a:xfrm>
            <a:off x="9926211" y="507693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Schéma global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A3A5A1FF-4997-443D-96B6-242B777C4A8E}"/>
              </a:ext>
            </a:extLst>
          </p:cNvPr>
          <p:cNvSpPr txBox="1"/>
          <p:nvPr/>
        </p:nvSpPr>
        <p:spPr>
          <a:xfrm>
            <a:off x="9946504" y="727130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Schéma personnalisé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412CC0B5-86B6-441B-97F9-4E0D7DABB20D}"/>
              </a:ext>
            </a:extLst>
          </p:cNvPr>
          <p:cNvSpPr txBox="1"/>
          <p:nvPr/>
        </p:nvSpPr>
        <p:spPr>
          <a:xfrm>
            <a:off x="9941401" y="918998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Tâches personnelles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C664DAC6-54CC-4B15-9DE3-E00F24294013}"/>
              </a:ext>
            </a:extLst>
          </p:cNvPr>
          <p:cNvSpPr txBox="1"/>
          <p:nvPr/>
        </p:nvSpPr>
        <p:spPr>
          <a:xfrm>
            <a:off x="9865580" y="1281294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Schématisation réseau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6F8036F2-A12A-41B7-B496-09994FCF4AE8}"/>
              </a:ext>
            </a:extLst>
          </p:cNvPr>
          <p:cNvSpPr txBox="1"/>
          <p:nvPr/>
        </p:nvSpPr>
        <p:spPr>
          <a:xfrm>
            <a:off x="9826051" y="6486853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Organisation - Suivi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AF8826F-7D5D-441C-9A00-305F4F534D03}"/>
              </a:ext>
            </a:extLst>
          </p:cNvPr>
          <p:cNvSpPr/>
          <p:nvPr/>
        </p:nvSpPr>
        <p:spPr>
          <a:xfrm>
            <a:off x="11853752" y="667864"/>
            <a:ext cx="63479" cy="61035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DFBBC4BA-1F0F-4651-9544-7B17369E15BD}"/>
              </a:ext>
            </a:extLst>
          </p:cNvPr>
          <p:cNvSpPr/>
          <p:nvPr/>
        </p:nvSpPr>
        <p:spPr>
          <a:xfrm>
            <a:off x="11740896" y="1266423"/>
            <a:ext cx="307668" cy="317709"/>
          </a:xfrm>
          <a:prstGeom prst="ellipse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83AE99B2-607C-4C4F-88AC-661C9386ED04}"/>
              </a:ext>
            </a:extLst>
          </p:cNvPr>
          <p:cNvSpPr/>
          <p:nvPr/>
        </p:nvSpPr>
        <p:spPr>
          <a:xfrm>
            <a:off x="11727622" y="6478167"/>
            <a:ext cx="307668" cy="31770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1234A9CA-3FE6-49D1-ACC4-FB73D59B5B85}"/>
              </a:ext>
            </a:extLst>
          </p:cNvPr>
          <p:cNvSpPr/>
          <p:nvPr/>
        </p:nvSpPr>
        <p:spPr>
          <a:xfrm>
            <a:off x="11740896" y="1756480"/>
            <a:ext cx="307668" cy="317709"/>
          </a:xfrm>
          <a:prstGeom prst="ellipse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CF002FBA-93F5-4461-B749-3E737D785DBA}"/>
              </a:ext>
            </a:extLst>
          </p:cNvPr>
          <p:cNvSpPr txBox="1"/>
          <p:nvPr/>
        </p:nvSpPr>
        <p:spPr>
          <a:xfrm>
            <a:off x="10325100" y="1724277"/>
            <a:ext cx="141289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Diagramme de cas d’utilisation</a:t>
            </a:r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08DE2342-F7FA-4E78-8BCF-B536F6CEF7D0}"/>
              </a:ext>
            </a:extLst>
          </p:cNvPr>
          <p:cNvSpPr/>
          <p:nvPr/>
        </p:nvSpPr>
        <p:spPr>
          <a:xfrm>
            <a:off x="11735995" y="2246537"/>
            <a:ext cx="307668" cy="317709"/>
          </a:xfrm>
          <a:prstGeom prst="ellipse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FA7A982A-064C-407D-952D-1C06692BE2F5}"/>
              </a:ext>
            </a:extLst>
          </p:cNvPr>
          <p:cNvSpPr txBox="1"/>
          <p:nvPr/>
        </p:nvSpPr>
        <p:spPr>
          <a:xfrm>
            <a:off x="9835431" y="2268636"/>
            <a:ext cx="19309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Application de supervision</a:t>
            </a:r>
          </a:p>
        </p:txBody>
      </p:sp>
      <p:sp>
        <p:nvSpPr>
          <p:cNvPr id="21" name="Organigramme : Terminateur 20">
            <a:extLst>
              <a:ext uri="{FF2B5EF4-FFF2-40B4-BE49-F238E27FC236}">
                <a16:creationId xmlns:a16="http://schemas.microsoft.com/office/drawing/2014/main" id="{C0EE0FD8-E5DE-4379-AF4F-DA7D04A25B58}"/>
              </a:ext>
            </a:extLst>
          </p:cNvPr>
          <p:cNvSpPr/>
          <p:nvPr/>
        </p:nvSpPr>
        <p:spPr>
          <a:xfrm>
            <a:off x="11761093" y="2903361"/>
            <a:ext cx="137445" cy="71437"/>
          </a:xfrm>
          <a:prstGeom prst="flowChartTerminator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2" name="Organigramme : Terminateur 21">
            <a:extLst>
              <a:ext uri="{FF2B5EF4-FFF2-40B4-BE49-F238E27FC236}">
                <a16:creationId xmlns:a16="http://schemas.microsoft.com/office/drawing/2014/main" id="{A59E03D8-A331-4A58-B3AB-B5669D636149}"/>
              </a:ext>
            </a:extLst>
          </p:cNvPr>
          <p:cNvSpPr/>
          <p:nvPr/>
        </p:nvSpPr>
        <p:spPr>
          <a:xfrm>
            <a:off x="11761094" y="2689705"/>
            <a:ext cx="137445" cy="71437"/>
          </a:xfrm>
          <a:prstGeom prst="flowChartTerminator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3" name="Organigramme : Terminateur 22">
            <a:extLst>
              <a:ext uri="{FF2B5EF4-FFF2-40B4-BE49-F238E27FC236}">
                <a16:creationId xmlns:a16="http://schemas.microsoft.com/office/drawing/2014/main" id="{EA84DE19-9BAB-4136-B327-63198F82AB98}"/>
              </a:ext>
            </a:extLst>
          </p:cNvPr>
          <p:cNvSpPr/>
          <p:nvPr/>
        </p:nvSpPr>
        <p:spPr>
          <a:xfrm>
            <a:off x="11765966" y="3117017"/>
            <a:ext cx="137445" cy="71437"/>
          </a:xfrm>
          <a:prstGeom prst="flowChartTerminator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4" name="Organigramme : Terminateur 23">
            <a:extLst>
              <a:ext uri="{FF2B5EF4-FFF2-40B4-BE49-F238E27FC236}">
                <a16:creationId xmlns:a16="http://schemas.microsoft.com/office/drawing/2014/main" id="{B5A59C8D-AFA0-449B-B47C-588246CF510F}"/>
              </a:ext>
            </a:extLst>
          </p:cNvPr>
          <p:cNvSpPr/>
          <p:nvPr/>
        </p:nvSpPr>
        <p:spPr>
          <a:xfrm>
            <a:off x="11761092" y="3330673"/>
            <a:ext cx="137445" cy="71437"/>
          </a:xfrm>
          <a:prstGeom prst="flowChartTerminator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5" name="Organigramme : Terminateur 24">
            <a:extLst>
              <a:ext uri="{FF2B5EF4-FFF2-40B4-BE49-F238E27FC236}">
                <a16:creationId xmlns:a16="http://schemas.microsoft.com/office/drawing/2014/main" id="{FEE7CE47-48DE-4452-913C-148942851B38}"/>
              </a:ext>
            </a:extLst>
          </p:cNvPr>
          <p:cNvSpPr/>
          <p:nvPr/>
        </p:nvSpPr>
        <p:spPr>
          <a:xfrm>
            <a:off x="11761091" y="3539999"/>
            <a:ext cx="137445" cy="71437"/>
          </a:xfrm>
          <a:prstGeom prst="flowChartTerminator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6" name="Organigramme : Terminateur 25">
            <a:extLst>
              <a:ext uri="{FF2B5EF4-FFF2-40B4-BE49-F238E27FC236}">
                <a16:creationId xmlns:a16="http://schemas.microsoft.com/office/drawing/2014/main" id="{00C032D0-5DC9-43FF-9724-9AB9EE0C9BF5}"/>
              </a:ext>
            </a:extLst>
          </p:cNvPr>
          <p:cNvSpPr/>
          <p:nvPr/>
        </p:nvSpPr>
        <p:spPr>
          <a:xfrm>
            <a:off x="11765966" y="3753655"/>
            <a:ext cx="137445" cy="71437"/>
          </a:xfrm>
          <a:prstGeom prst="flowChartTerminator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7" name="Organigramme : Terminateur 26">
            <a:extLst>
              <a:ext uri="{FF2B5EF4-FFF2-40B4-BE49-F238E27FC236}">
                <a16:creationId xmlns:a16="http://schemas.microsoft.com/office/drawing/2014/main" id="{4BA75CE4-B88E-4C97-9B45-74F3CEC43C26}"/>
              </a:ext>
            </a:extLst>
          </p:cNvPr>
          <p:cNvSpPr/>
          <p:nvPr/>
        </p:nvSpPr>
        <p:spPr>
          <a:xfrm>
            <a:off x="11765966" y="3967311"/>
            <a:ext cx="137445" cy="71437"/>
          </a:xfrm>
          <a:prstGeom prst="flowChartTerminator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09B711C8-1C00-48CE-8038-18107783821F}"/>
              </a:ext>
            </a:extLst>
          </p:cNvPr>
          <p:cNvSpPr txBox="1"/>
          <p:nvPr/>
        </p:nvSpPr>
        <p:spPr>
          <a:xfrm>
            <a:off x="9919303" y="2579223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Lancer une partie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D3A9F503-3215-4C45-8BDE-CA1F6C9C654D}"/>
              </a:ext>
            </a:extLst>
          </p:cNvPr>
          <p:cNvSpPr txBox="1"/>
          <p:nvPr/>
        </p:nvSpPr>
        <p:spPr>
          <a:xfrm>
            <a:off x="9919303" y="2800765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Com. avec la BDD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1C183B83-E234-4619-BF70-79355D369BCD}"/>
              </a:ext>
            </a:extLst>
          </p:cNvPr>
          <p:cNvSpPr txBox="1"/>
          <p:nvPr/>
        </p:nvSpPr>
        <p:spPr>
          <a:xfrm>
            <a:off x="9933198" y="3015600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Superviser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614A26B5-69A4-4D80-B5A0-3591C337FA72}"/>
              </a:ext>
            </a:extLst>
          </p:cNvPr>
          <p:cNvSpPr txBox="1"/>
          <p:nvPr/>
        </p:nvSpPr>
        <p:spPr>
          <a:xfrm>
            <a:off x="9905882" y="3233421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Récup. image de caméra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5D3DD1F3-991E-4DBC-9E5B-2115F3647630}"/>
              </a:ext>
            </a:extLst>
          </p:cNvPr>
          <p:cNvSpPr txBox="1"/>
          <p:nvPr/>
        </p:nvSpPr>
        <p:spPr>
          <a:xfrm>
            <a:off x="9926211" y="3441426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Envoi d’indice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5E5E703A-9834-4473-96D1-10D2B2421A49}"/>
              </a:ext>
            </a:extLst>
          </p:cNvPr>
          <p:cNvSpPr txBox="1"/>
          <p:nvPr/>
        </p:nvSpPr>
        <p:spPr>
          <a:xfrm>
            <a:off x="9933121" y="3652369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Fin de partie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F0D310ED-80CB-44A4-AF7F-9BE85335B6AC}"/>
              </a:ext>
            </a:extLst>
          </p:cNvPr>
          <p:cNvSpPr txBox="1"/>
          <p:nvPr/>
        </p:nvSpPr>
        <p:spPr>
          <a:xfrm>
            <a:off x="9933121" y="3863470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Classement</a:t>
            </a:r>
          </a:p>
        </p:txBody>
      </p:sp>
      <p:sp>
        <p:nvSpPr>
          <p:cNvPr id="35" name="Ellipse 34">
            <a:extLst>
              <a:ext uri="{FF2B5EF4-FFF2-40B4-BE49-F238E27FC236}">
                <a16:creationId xmlns:a16="http://schemas.microsoft.com/office/drawing/2014/main" id="{FC0AFB0A-1CE0-4DB1-84FD-5B69A9EB1764}"/>
              </a:ext>
            </a:extLst>
          </p:cNvPr>
          <p:cNvSpPr/>
          <p:nvPr/>
        </p:nvSpPr>
        <p:spPr>
          <a:xfrm>
            <a:off x="11737998" y="4195011"/>
            <a:ext cx="307668" cy="317709"/>
          </a:xfrm>
          <a:prstGeom prst="ellipse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6" name="Ellipse 35">
            <a:extLst>
              <a:ext uri="{FF2B5EF4-FFF2-40B4-BE49-F238E27FC236}">
                <a16:creationId xmlns:a16="http://schemas.microsoft.com/office/drawing/2014/main" id="{6AB71ADC-FDED-46DA-BCAD-34B06245B94E}"/>
              </a:ext>
            </a:extLst>
          </p:cNvPr>
          <p:cNvSpPr/>
          <p:nvPr/>
        </p:nvSpPr>
        <p:spPr>
          <a:xfrm>
            <a:off x="11740286" y="4732015"/>
            <a:ext cx="307668" cy="31770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7" name="Ellipse 36">
            <a:extLst>
              <a:ext uri="{FF2B5EF4-FFF2-40B4-BE49-F238E27FC236}">
                <a16:creationId xmlns:a16="http://schemas.microsoft.com/office/drawing/2014/main" id="{208360F1-9180-4B21-BA01-09E6D7DD80D1}"/>
              </a:ext>
            </a:extLst>
          </p:cNvPr>
          <p:cNvSpPr/>
          <p:nvPr/>
        </p:nvSpPr>
        <p:spPr>
          <a:xfrm>
            <a:off x="11731620" y="5306319"/>
            <a:ext cx="307668" cy="31770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8" name="Ellipse 37">
            <a:extLst>
              <a:ext uri="{FF2B5EF4-FFF2-40B4-BE49-F238E27FC236}">
                <a16:creationId xmlns:a16="http://schemas.microsoft.com/office/drawing/2014/main" id="{8A7EA403-6423-43AC-983F-89169AB3EE62}"/>
              </a:ext>
            </a:extLst>
          </p:cNvPr>
          <p:cNvSpPr/>
          <p:nvPr/>
        </p:nvSpPr>
        <p:spPr>
          <a:xfrm>
            <a:off x="11731620" y="5908668"/>
            <a:ext cx="307668" cy="31770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A4447E6-A2CE-45E5-A90E-F28C46240225}"/>
              </a:ext>
            </a:extLst>
          </p:cNvPr>
          <p:cNvSpPr/>
          <p:nvPr/>
        </p:nvSpPr>
        <p:spPr>
          <a:xfrm>
            <a:off x="11853677" y="345287"/>
            <a:ext cx="70598" cy="3948467"/>
          </a:xfrm>
          <a:prstGeom prst="rect">
            <a:avLst/>
          </a:prstGeom>
          <a:solidFill>
            <a:srgbClr val="A312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45129B1F-4BE4-4110-A621-273FCAA1E007}"/>
              </a:ext>
            </a:extLst>
          </p:cNvPr>
          <p:cNvSpPr txBox="1"/>
          <p:nvPr/>
        </p:nvSpPr>
        <p:spPr>
          <a:xfrm>
            <a:off x="9786225" y="4224815"/>
            <a:ext cx="19309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Diagramme de séquence</a:t>
            </a: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89BEB88E-FA5F-42F8-96A1-3511F4363DDE}"/>
              </a:ext>
            </a:extLst>
          </p:cNvPr>
          <p:cNvSpPr txBox="1"/>
          <p:nvPr/>
        </p:nvSpPr>
        <p:spPr>
          <a:xfrm>
            <a:off x="9792689" y="4746594"/>
            <a:ext cx="19309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Diagramme de classes</a:t>
            </a: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42B6256D-25C7-47C7-BDFD-33B765A774F0}"/>
              </a:ext>
            </a:extLst>
          </p:cNvPr>
          <p:cNvSpPr txBox="1"/>
          <p:nvPr/>
        </p:nvSpPr>
        <p:spPr>
          <a:xfrm>
            <a:off x="9786225" y="5315096"/>
            <a:ext cx="19309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Physique Appliquée – Wi-Fi</a:t>
            </a:r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C96CC7D9-C7C4-4E1D-9E67-21707ACC939F}"/>
              </a:ext>
            </a:extLst>
          </p:cNvPr>
          <p:cNvSpPr txBox="1"/>
          <p:nvPr/>
        </p:nvSpPr>
        <p:spPr>
          <a:xfrm>
            <a:off x="9785604" y="5918351"/>
            <a:ext cx="19309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Planification</a:t>
            </a:r>
          </a:p>
        </p:txBody>
      </p:sp>
    </p:spTree>
    <p:extLst>
      <p:ext uri="{BB962C8B-B14F-4D97-AF65-F5344CB8AC3E}">
        <p14:creationId xmlns:p14="http://schemas.microsoft.com/office/powerpoint/2010/main" val="2119402248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Image associée">
            <a:extLst>
              <a:ext uri="{FF2B5EF4-FFF2-40B4-BE49-F238E27FC236}">
                <a16:creationId xmlns:a16="http://schemas.microsoft.com/office/drawing/2014/main" id="{95126ADC-26EA-4F2A-B6E4-15795E0B99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77" r="15441"/>
          <a:stretch/>
        </p:blipFill>
        <p:spPr bwMode="auto">
          <a:xfrm>
            <a:off x="143436" y="143435"/>
            <a:ext cx="226963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F42EBA89-E492-4F54-950B-EB61B6EC7836}"/>
              </a:ext>
            </a:extLst>
          </p:cNvPr>
          <p:cNvSpPr txBox="1"/>
          <p:nvPr/>
        </p:nvSpPr>
        <p:spPr>
          <a:xfrm>
            <a:off x="3560382" y="125069"/>
            <a:ext cx="3498340" cy="461665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4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latin typeface="Eras Medium ITC" panose="020B0602030504020804" pitchFamily="34" charset="0"/>
              </a:rPr>
              <a:t>Diagramme de classes :</a:t>
            </a:r>
            <a:endParaRPr lang="fr-FR" sz="2000" b="1" dirty="0">
              <a:solidFill>
                <a:srgbClr val="A41258"/>
              </a:solidFill>
              <a:latin typeface="Eras Medium ITC" panose="020B0602030504020804" pitchFamily="34" charset="0"/>
            </a:endParaRPr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CE47BF98-8266-422E-8408-41B39FB6BED9}"/>
              </a:ext>
            </a:extLst>
          </p:cNvPr>
          <p:cNvSpPr txBox="1"/>
          <p:nvPr/>
        </p:nvSpPr>
        <p:spPr>
          <a:xfrm>
            <a:off x="-53144" y="6420953"/>
            <a:ext cx="481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17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9E7A1399-FC36-49EF-9865-C13949D386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970" y="776989"/>
            <a:ext cx="9768113" cy="5946171"/>
          </a:xfrm>
          <a:prstGeom prst="rect">
            <a:avLst/>
          </a:prstGeom>
        </p:spPr>
      </p:pic>
      <p:sp>
        <p:nvSpPr>
          <p:cNvPr id="6" name="Organigramme : Terminateur 5">
            <a:extLst>
              <a:ext uri="{FF2B5EF4-FFF2-40B4-BE49-F238E27FC236}">
                <a16:creationId xmlns:a16="http://schemas.microsoft.com/office/drawing/2014/main" id="{51EDB1B9-0E13-4BAB-88FF-7D17F59842CF}"/>
              </a:ext>
            </a:extLst>
          </p:cNvPr>
          <p:cNvSpPr/>
          <p:nvPr/>
        </p:nvSpPr>
        <p:spPr>
          <a:xfrm>
            <a:off x="11782810" y="1022638"/>
            <a:ext cx="137445" cy="71437"/>
          </a:xfrm>
          <a:prstGeom prst="flowChartTerminator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" name="Organigramme : Terminateur 6">
            <a:extLst>
              <a:ext uri="{FF2B5EF4-FFF2-40B4-BE49-F238E27FC236}">
                <a16:creationId xmlns:a16="http://schemas.microsoft.com/office/drawing/2014/main" id="{D3620EFC-2B4B-4D87-BEBE-BC8CA3389F68}"/>
              </a:ext>
            </a:extLst>
          </p:cNvPr>
          <p:cNvSpPr/>
          <p:nvPr/>
        </p:nvSpPr>
        <p:spPr>
          <a:xfrm>
            <a:off x="11782811" y="808982"/>
            <a:ext cx="137445" cy="71437"/>
          </a:xfrm>
          <a:prstGeom prst="flowChartTerminator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8" name="Organigramme : Terminateur 7">
            <a:extLst>
              <a:ext uri="{FF2B5EF4-FFF2-40B4-BE49-F238E27FC236}">
                <a16:creationId xmlns:a16="http://schemas.microsoft.com/office/drawing/2014/main" id="{B577D8AB-F930-45D5-AF38-ECAA7FBD4B49}"/>
              </a:ext>
            </a:extLst>
          </p:cNvPr>
          <p:cNvSpPr/>
          <p:nvPr/>
        </p:nvSpPr>
        <p:spPr>
          <a:xfrm>
            <a:off x="11780105" y="596427"/>
            <a:ext cx="137445" cy="71437"/>
          </a:xfrm>
          <a:prstGeom prst="flowChartTerminator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4A6043CB-F8B3-4CA8-817A-5C04684975E0}"/>
              </a:ext>
            </a:extLst>
          </p:cNvPr>
          <p:cNvSpPr/>
          <p:nvPr/>
        </p:nvSpPr>
        <p:spPr>
          <a:xfrm>
            <a:off x="11740896" y="143435"/>
            <a:ext cx="307668" cy="317709"/>
          </a:xfrm>
          <a:prstGeom prst="ellipse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EB2657B4-26A6-436A-A534-7047E7D69E2C}"/>
              </a:ext>
            </a:extLst>
          </p:cNvPr>
          <p:cNvSpPr txBox="1"/>
          <p:nvPr/>
        </p:nvSpPr>
        <p:spPr>
          <a:xfrm>
            <a:off x="9863775" y="181652"/>
            <a:ext cx="1874223" cy="261610"/>
          </a:xfrm>
          <a:prstGeom prst="rect">
            <a:avLst/>
          </a:prstGeom>
          <a:noFill/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Présentation du projet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D8BFF44C-C520-4317-B57E-51EFE52894E5}"/>
              </a:ext>
            </a:extLst>
          </p:cNvPr>
          <p:cNvSpPr txBox="1"/>
          <p:nvPr/>
        </p:nvSpPr>
        <p:spPr>
          <a:xfrm>
            <a:off x="9926211" y="507693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Schéma global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DA3B6B27-FB91-4A06-A65D-E94C519E37DA}"/>
              </a:ext>
            </a:extLst>
          </p:cNvPr>
          <p:cNvSpPr txBox="1"/>
          <p:nvPr/>
        </p:nvSpPr>
        <p:spPr>
          <a:xfrm>
            <a:off x="9946504" y="727130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Schéma personnalisé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9CA962F5-1C63-424E-8721-8DCA4D7A8E99}"/>
              </a:ext>
            </a:extLst>
          </p:cNvPr>
          <p:cNvSpPr txBox="1"/>
          <p:nvPr/>
        </p:nvSpPr>
        <p:spPr>
          <a:xfrm>
            <a:off x="9941401" y="918998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Tâches personnelles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1B6D27FA-EB7C-468B-8261-5E83B15AAA1E}"/>
              </a:ext>
            </a:extLst>
          </p:cNvPr>
          <p:cNvSpPr txBox="1"/>
          <p:nvPr/>
        </p:nvSpPr>
        <p:spPr>
          <a:xfrm>
            <a:off x="9865580" y="1281294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Schématisation réseau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3ED98556-89E9-45F6-8CAC-2FDA79844462}"/>
              </a:ext>
            </a:extLst>
          </p:cNvPr>
          <p:cNvSpPr txBox="1"/>
          <p:nvPr/>
        </p:nvSpPr>
        <p:spPr>
          <a:xfrm>
            <a:off x="9826051" y="6486853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Organisation - Suivi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16B0E46-C06C-444A-AAEE-5DF336563DF8}"/>
              </a:ext>
            </a:extLst>
          </p:cNvPr>
          <p:cNvSpPr/>
          <p:nvPr/>
        </p:nvSpPr>
        <p:spPr>
          <a:xfrm>
            <a:off x="11853752" y="667864"/>
            <a:ext cx="63479" cy="61035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03AC223D-5668-44FE-AFA8-D61664E3C651}"/>
              </a:ext>
            </a:extLst>
          </p:cNvPr>
          <p:cNvSpPr/>
          <p:nvPr/>
        </p:nvSpPr>
        <p:spPr>
          <a:xfrm>
            <a:off x="11740896" y="1266423"/>
            <a:ext cx="307668" cy="317709"/>
          </a:xfrm>
          <a:prstGeom prst="ellipse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F341835A-60A3-479A-A52F-01813E068698}"/>
              </a:ext>
            </a:extLst>
          </p:cNvPr>
          <p:cNvSpPr/>
          <p:nvPr/>
        </p:nvSpPr>
        <p:spPr>
          <a:xfrm>
            <a:off x="11727622" y="6478167"/>
            <a:ext cx="307668" cy="31770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2AC31DF5-FBF4-40E1-BD28-E5FDA67E94A3}"/>
              </a:ext>
            </a:extLst>
          </p:cNvPr>
          <p:cNvSpPr/>
          <p:nvPr/>
        </p:nvSpPr>
        <p:spPr>
          <a:xfrm>
            <a:off x="11740896" y="1756480"/>
            <a:ext cx="307668" cy="317709"/>
          </a:xfrm>
          <a:prstGeom prst="ellipse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B43BFA90-763E-4ACA-B6A3-7E4DD7989FCB}"/>
              </a:ext>
            </a:extLst>
          </p:cNvPr>
          <p:cNvSpPr txBox="1"/>
          <p:nvPr/>
        </p:nvSpPr>
        <p:spPr>
          <a:xfrm>
            <a:off x="10325100" y="1724277"/>
            <a:ext cx="141289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Diagramme de cas d’utilisation</a:t>
            </a:r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B63E9286-6273-4365-B2CB-3868D802B708}"/>
              </a:ext>
            </a:extLst>
          </p:cNvPr>
          <p:cNvSpPr/>
          <p:nvPr/>
        </p:nvSpPr>
        <p:spPr>
          <a:xfrm>
            <a:off x="11735995" y="2246537"/>
            <a:ext cx="307668" cy="317709"/>
          </a:xfrm>
          <a:prstGeom prst="ellipse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2CF8DCCE-E16F-49B3-8D7F-C436D7D5F0D5}"/>
              </a:ext>
            </a:extLst>
          </p:cNvPr>
          <p:cNvSpPr txBox="1"/>
          <p:nvPr/>
        </p:nvSpPr>
        <p:spPr>
          <a:xfrm>
            <a:off x="9835431" y="2268636"/>
            <a:ext cx="19309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Application de supervision</a:t>
            </a:r>
          </a:p>
        </p:txBody>
      </p:sp>
      <p:sp>
        <p:nvSpPr>
          <p:cNvPr id="23" name="Organigramme : Terminateur 22">
            <a:extLst>
              <a:ext uri="{FF2B5EF4-FFF2-40B4-BE49-F238E27FC236}">
                <a16:creationId xmlns:a16="http://schemas.microsoft.com/office/drawing/2014/main" id="{6219C541-FAF7-4981-8AFD-F1F80A3A2353}"/>
              </a:ext>
            </a:extLst>
          </p:cNvPr>
          <p:cNvSpPr/>
          <p:nvPr/>
        </p:nvSpPr>
        <p:spPr>
          <a:xfrm>
            <a:off x="11761093" y="2903361"/>
            <a:ext cx="137445" cy="71437"/>
          </a:xfrm>
          <a:prstGeom prst="flowChartTerminator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4" name="Organigramme : Terminateur 23">
            <a:extLst>
              <a:ext uri="{FF2B5EF4-FFF2-40B4-BE49-F238E27FC236}">
                <a16:creationId xmlns:a16="http://schemas.microsoft.com/office/drawing/2014/main" id="{F5C54DCE-6999-4462-BB31-6F8669A3B140}"/>
              </a:ext>
            </a:extLst>
          </p:cNvPr>
          <p:cNvSpPr/>
          <p:nvPr/>
        </p:nvSpPr>
        <p:spPr>
          <a:xfrm>
            <a:off x="11761094" y="2689705"/>
            <a:ext cx="137445" cy="71437"/>
          </a:xfrm>
          <a:prstGeom prst="flowChartTerminator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5" name="Organigramme : Terminateur 24">
            <a:extLst>
              <a:ext uri="{FF2B5EF4-FFF2-40B4-BE49-F238E27FC236}">
                <a16:creationId xmlns:a16="http://schemas.microsoft.com/office/drawing/2014/main" id="{D5CCBD3B-5E2B-4135-AB31-B4AE656E8F45}"/>
              </a:ext>
            </a:extLst>
          </p:cNvPr>
          <p:cNvSpPr/>
          <p:nvPr/>
        </p:nvSpPr>
        <p:spPr>
          <a:xfrm>
            <a:off x="11765966" y="3117017"/>
            <a:ext cx="137445" cy="71437"/>
          </a:xfrm>
          <a:prstGeom prst="flowChartTerminator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6" name="Organigramme : Terminateur 25">
            <a:extLst>
              <a:ext uri="{FF2B5EF4-FFF2-40B4-BE49-F238E27FC236}">
                <a16:creationId xmlns:a16="http://schemas.microsoft.com/office/drawing/2014/main" id="{4E5BC241-7223-46E6-81AA-BFCE4DD7CDF0}"/>
              </a:ext>
            </a:extLst>
          </p:cNvPr>
          <p:cNvSpPr/>
          <p:nvPr/>
        </p:nvSpPr>
        <p:spPr>
          <a:xfrm>
            <a:off x="11761092" y="3330673"/>
            <a:ext cx="137445" cy="71437"/>
          </a:xfrm>
          <a:prstGeom prst="flowChartTerminator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7" name="Organigramme : Terminateur 26">
            <a:extLst>
              <a:ext uri="{FF2B5EF4-FFF2-40B4-BE49-F238E27FC236}">
                <a16:creationId xmlns:a16="http://schemas.microsoft.com/office/drawing/2014/main" id="{911A85AF-1C92-4568-A843-3FB5104F794F}"/>
              </a:ext>
            </a:extLst>
          </p:cNvPr>
          <p:cNvSpPr/>
          <p:nvPr/>
        </p:nvSpPr>
        <p:spPr>
          <a:xfrm>
            <a:off x="11761091" y="3539999"/>
            <a:ext cx="137445" cy="71437"/>
          </a:xfrm>
          <a:prstGeom prst="flowChartTerminator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8" name="Organigramme : Terminateur 27">
            <a:extLst>
              <a:ext uri="{FF2B5EF4-FFF2-40B4-BE49-F238E27FC236}">
                <a16:creationId xmlns:a16="http://schemas.microsoft.com/office/drawing/2014/main" id="{69AD7DA6-840B-4E43-8F08-1958C02AA57B}"/>
              </a:ext>
            </a:extLst>
          </p:cNvPr>
          <p:cNvSpPr/>
          <p:nvPr/>
        </p:nvSpPr>
        <p:spPr>
          <a:xfrm>
            <a:off x="11765966" y="3753655"/>
            <a:ext cx="137445" cy="71437"/>
          </a:xfrm>
          <a:prstGeom prst="flowChartTerminator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9" name="Organigramme : Terminateur 28">
            <a:extLst>
              <a:ext uri="{FF2B5EF4-FFF2-40B4-BE49-F238E27FC236}">
                <a16:creationId xmlns:a16="http://schemas.microsoft.com/office/drawing/2014/main" id="{A3787E3D-4F7A-4A55-A1FA-FA4B06B436DD}"/>
              </a:ext>
            </a:extLst>
          </p:cNvPr>
          <p:cNvSpPr/>
          <p:nvPr/>
        </p:nvSpPr>
        <p:spPr>
          <a:xfrm>
            <a:off x="11765966" y="3967311"/>
            <a:ext cx="137445" cy="71437"/>
          </a:xfrm>
          <a:prstGeom prst="flowChartTerminator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85C8BD0F-44CD-4F62-9B71-1300D7E31D5A}"/>
              </a:ext>
            </a:extLst>
          </p:cNvPr>
          <p:cNvSpPr txBox="1"/>
          <p:nvPr/>
        </p:nvSpPr>
        <p:spPr>
          <a:xfrm>
            <a:off x="9919303" y="2579223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Lancer une partie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CC6D7AB6-476C-4C6E-A486-89BFA8F375DC}"/>
              </a:ext>
            </a:extLst>
          </p:cNvPr>
          <p:cNvSpPr txBox="1"/>
          <p:nvPr/>
        </p:nvSpPr>
        <p:spPr>
          <a:xfrm>
            <a:off x="9919303" y="2800765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Com. avec la BDD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30281D70-8FE9-49AE-B1F7-6DEE003DAB31}"/>
              </a:ext>
            </a:extLst>
          </p:cNvPr>
          <p:cNvSpPr txBox="1"/>
          <p:nvPr/>
        </p:nvSpPr>
        <p:spPr>
          <a:xfrm>
            <a:off x="9933198" y="3015600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Superviser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2B1C88C6-17CC-4B2A-A3E7-3A5170FFFBC6}"/>
              </a:ext>
            </a:extLst>
          </p:cNvPr>
          <p:cNvSpPr txBox="1"/>
          <p:nvPr/>
        </p:nvSpPr>
        <p:spPr>
          <a:xfrm>
            <a:off x="9905882" y="3233421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Récup. image de caméra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96A6A55A-6EFD-439C-8026-46FA6A7AB050}"/>
              </a:ext>
            </a:extLst>
          </p:cNvPr>
          <p:cNvSpPr txBox="1"/>
          <p:nvPr/>
        </p:nvSpPr>
        <p:spPr>
          <a:xfrm>
            <a:off x="9926211" y="3441426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Envoi d’indice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BF3CE56A-BB95-42AB-83B1-35D2BA8AD0C4}"/>
              </a:ext>
            </a:extLst>
          </p:cNvPr>
          <p:cNvSpPr txBox="1"/>
          <p:nvPr/>
        </p:nvSpPr>
        <p:spPr>
          <a:xfrm>
            <a:off x="9933121" y="3652369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Fin de partie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C750A18C-E9B5-442E-9A81-D6326CA35888}"/>
              </a:ext>
            </a:extLst>
          </p:cNvPr>
          <p:cNvSpPr txBox="1"/>
          <p:nvPr/>
        </p:nvSpPr>
        <p:spPr>
          <a:xfrm>
            <a:off x="9933121" y="3863470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Classement</a:t>
            </a:r>
          </a:p>
        </p:txBody>
      </p:sp>
      <p:sp>
        <p:nvSpPr>
          <p:cNvPr id="37" name="Ellipse 36">
            <a:extLst>
              <a:ext uri="{FF2B5EF4-FFF2-40B4-BE49-F238E27FC236}">
                <a16:creationId xmlns:a16="http://schemas.microsoft.com/office/drawing/2014/main" id="{0B915260-721F-4FBF-AA9C-0A97642D2603}"/>
              </a:ext>
            </a:extLst>
          </p:cNvPr>
          <p:cNvSpPr/>
          <p:nvPr/>
        </p:nvSpPr>
        <p:spPr>
          <a:xfrm>
            <a:off x="11737998" y="4195011"/>
            <a:ext cx="307668" cy="317709"/>
          </a:xfrm>
          <a:prstGeom prst="ellipse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8" name="Ellipse 37">
            <a:extLst>
              <a:ext uri="{FF2B5EF4-FFF2-40B4-BE49-F238E27FC236}">
                <a16:creationId xmlns:a16="http://schemas.microsoft.com/office/drawing/2014/main" id="{6B032E4B-F334-4F2A-9AE0-8250E600AA77}"/>
              </a:ext>
            </a:extLst>
          </p:cNvPr>
          <p:cNvSpPr/>
          <p:nvPr/>
        </p:nvSpPr>
        <p:spPr>
          <a:xfrm>
            <a:off x="11740286" y="4732015"/>
            <a:ext cx="307668" cy="317709"/>
          </a:xfrm>
          <a:prstGeom prst="ellipse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9" name="Ellipse 38">
            <a:extLst>
              <a:ext uri="{FF2B5EF4-FFF2-40B4-BE49-F238E27FC236}">
                <a16:creationId xmlns:a16="http://schemas.microsoft.com/office/drawing/2014/main" id="{A9FEFB43-3177-4490-B919-131380E68FCF}"/>
              </a:ext>
            </a:extLst>
          </p:cNvPr>
          <p:cNvSpPr/>
          <p:nvPr/>
        </p:nvSpPr>
        <p:spPr>
          <a:xfrm>
            <a:off x="11731620" y="5306319"/>
            <a:ext cx="307668" cy="31770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0" name="Ellipse 39">
            <a:extLst>
              <a:ext uri="{FF2B5EF4-FFF2-40B4-BE49-F238E27FC236}">
                <a16:creationId xmlns:a16="http://schemas.microsoft.com/office/drawing/2014/main" id="{B1775C68-2821-434A-BA3F-185705D6C00B}"/>
              </a:ext>
            </a:extLst>
          </p:cNvPr>
          <p:cNvSpPr/>
          <p:nvPr/>
        </p:nvSpPr>
        <p:spPr>
          <a:xfrm>
            <a:off x="11731620" y="5908668"/>
            <a:ext cx="307668" cy="31770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0AA3795-28F9-4A0B-B4BD-F490990AB3B4}"/>
              </a:ext>
            </a:extLst>
          </p:cNvPr>
          <p:cNvSpPr/>
          <p:nvPr/>
        </p:nvSpPr>
        <p:spPr>
          <a:xfrm>
            <a:off x="11853677" y="345287"/>
            <a:ext cx="69476" cy="4575963"/>
          </a:xfrm>
          <a:prstGeom prst="rect">
            <a:avLst/>
          </a:prstGeom>
          <a:solidFill>
            <a:srgbClr val="A312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169CA828-2108-45A5-8C9A-0C6BD392595B}"/>
              </a:ext>
            </a:extLst>
          </p:cNvPr>
          <p:cNvSpPr txBox="1"/>
          <p:nvPr/>
        </p:nvSpPr>
        <p:spPr>
          <a:xfrm>
            <a:off x="9786225" y="4224815"/>
            <a:ext cx="19309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Diagramme de séquence</a:t>
            </a: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A1D69CD3-67C2-4C7F-AB03-394305D2B601}"/>
              </a:ext>
            </a:extLst>
          </p:cNvPr>
          <p:cNvSpPr txBox="1"/>
          <p:nvPr/>
        </p:nvSpPr>
        <p:spPr>
          <a:xfrm>
            <a:off x="9792689" y="4746594"/>
            <a:ext cx="19309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Diagramme de classes</a:t>
            </a:r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8E4FF0D1-FD40-4D2F-A98D-A184C0C399C1}"/>
              </a:ext>
            </a:extLst>
          </p:cNvPr>
          <p:cNvSpPr txBox="1"/>
          <p:nvPr/>
        </p:nvSpPr>
        <p:spPr>
          <a:xfrm>
            <a:off x="9786225" y="5315096"/>
            <a:ext cx="19309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Physique Appliquée – Wi-Fi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8E42AFD2-2180-4F5B-A4CC-3AA43A9E57AD}"/>
              </a:ext>
            </a:extLst>
          </p:cNvPr>
          <p:cNvSpPr txBox="1"/>
          <p:nvPr/>
        </p:nvSpPr>
        <p:spPr>
          <a:xfrm>
            <a:off x="9785604" y="5918351"/>
            <a:ext cx="19309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Planification</a:t>
            </a:r>
          </a:p>
        </p:txBody>
      </p:sp>
    </p:spTree>
    <p:extLst>
      <p:ext uri="{BB962C8B-B14F-4D97-AF65-F5344CB8AC3E}">
        <p14:creationId xmlns:p14="http://schemas.microsoft.com/office/powerpoint/2010/main" val="39401120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38F7C7D2-1B30-482E-9E67-C1402E31F3BD}"/>
              </a:ext>
            </a:extLst>
          </p:cNvPr>
          <p:cNvSpPr txBox="1"/>
          <p:nvPr/>
        </p:nvSpPr>
        <p:spPr>
          <a:xfrm>
            <a:off x="2477079" y="168260"/>
            <a:ext cx="6848856" cy="584775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4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square" rtlCol="0">
            <a:spAutoFit/>
          </a:bodyPr>
          <a:lstStyle/>
          <a:p>
            <a:pPr algn="ctr"/>
            <a:r>
              <a:rPr lang="fr-FR" sz="3200" b="1" dirty="0">
                <a:latin typeface="Eras Medium ITC" panose="020B0602030504020804" pitchFamily="34" charset="0"/>
              </a:rPr>
              <a:t>Physique Appliquée – </a:t>
            </a:r>
            <a:r>
              <a:rPr lang="fr-FR" sz="2800" b="1" dirty="0">
                <a:solidFill>
                  <a:srgbClr val="A41258"/>
                </a:solidFill>
                <a:latin typeface="Eras Medium ITC" panose="020B0602030504020804" pitchFamily="34" charset="0"/>
              </a:rPr>
              <a:t>Étude théorique</a:t>
            </a:r>
            <a:r>
              <a:rPr lang="fr-FR" sz="2800" b="1" dirty="0">
                <a:latin typeface="Eras Medium ITC" panose="020B0602030504020804" pitchFamily="34" charset="0"/>
              </a:rPr>
              <a:t>:</a:t>
            </a:r>
          </a:p>
        </p:txBody>
      </p:sp>
      <p:pic>
        <p:nvPicPr>
          <p:cNvPr id="4" name="Picture 2" descr="Image associée">
            <a:extLst>
              <a:ext uri="{FF2B5EF4-FFF2-40B4-BE49-F238E27FC236}">
                <a16:creationId xmlns:a16="http://schemas.microsoft.com/office/drawing/2014/main" id="{21A5E8FA-1649-4D11-909C-9C830D1998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77" r="15441"/>
          <a:stretch/>
        </p:blipFill>
        <p:spPr bwMode="auto">
          <a:xfrm>
            <a:off x="143436" y="143435"/>
            <a:ext cx="226963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B9A7C055-03D6-48F9-B2F5-4045BC0F86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653" t="32197" r="21193" b="8082"/>
          <a:stretch/>
        </p:blipFill>
        <p:spPr>
          <a:xfrm>
            <a:off x="0" y="828980"/>
            <a:ext cx="6116687" cy="3358407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5B7DDEF3-195E-4126-AEAF-73637C726B1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0615" t="37122" r="12769" b="47897"/>
          <a:stretch/>
        </p:blipFill>
        <p:spPr>
          <a:xfrm>
            <a:off x="433340" y="4418076"/>
            <a:ext cx="5683347" cy="1026942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6BF11392-0736-4AAB-BE78-FD9C18DB9C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0563" y="5503483"/>
            <a:ext cx="2210928" cy="1211082"/>
          </a:xfrm>
          <a:prstGeom prst="rect">
            <a:avLst/>
          </a:prstGeom>
        </p:spPr>
      </p:pic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F5F01913-A4CD-4181-B6AE-333F4117A96A}"/>
              </a:ext>
            </a:extLst>
          </p:cNvPr>
          <p:cNvSpPr/>
          <p:nvPr/>
        </p:nvSpPr>
        <p:spPr>
          <a:xfrm>
            <a:off x="6380396" y="1012874"/>
            <a:ext cx="45719" cy="5514535"/>
          </a:xfrm>
          <a:prstGeom prst="roundRect">
            <a:avLst/>
          </a:prstGeom>
          <a:solidFill>
            <a:srgbClr val="A41258"/>
          </a:solidFill>
          <a:ln>
            <a:solidFill>
              <a:srgbClr val="A312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C2D8AC89-3C24-46F4-859C-6A688B4DE672}"/>
              </a:ext>
            </a:extLst>
          </p:cNvPr>
          <p:cNvSpPr/>
          <p:nvPr/>
        </p:nvSpPr>
        <p:spPr>
          <a:xfrm>
            <a:off x="6403255" y="2462464"/>
            <a:ext cx="1472501" cy="45719"/>
          </a:xfrm>
          <a:prstGeom prst="roundRect">
            <a:avLst/>
          </a:prstGeom>
          <a:solidFill>
            <a:srgbClr val="A41258"/>
          </a:solidFill>
          <a:ln>
            <a:solidFill>
              <a:srgbClr val="A312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A83092F0-E7D9-4FA8-A155-990C123B0AB4}"/>
              </a:ext>
            </a:extLst>
          </p:cNvPr>
          <p:cNvSpPr/>
          <p:nvPr/>
        </p:nvSpPr>
        <p:spPr>
          <a:xfrm>
            <a:off x="6426115" y="4338406"/>
            <a:ext cx="1472501" cy="45719"/>
          </a:xfrm>
          <a:prstGeom prst="roundRect">
            <a:avLst/>
          </a:prstGeom>
          <a:solidFill>
            <a:srgbClr val="A41258"/>
          </a:solidFill>
          <a:ln>
            <a:solidFill>
              <a:srgbClr val="A312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CD613575-9AFB-4D62-9BA0-C51C218F47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10977" y="1304078"/>
            <a:ext cx="2689750" cy="1093294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1887457B-7DE1-4AC4-A69C-D32BD9C5D8EF}"/>
              </a:ext>
            </a:extLst>
          </p:cNvPr>
          <p:cNvSpPr txBox="1"/>
          <p:nvPr/>
        </p:nvSpPr>
        <p:spPr>
          <a:xfrm>
            <a:off x="6505673" y="900432"/>
            <a:ext cx="1537061" cy="338554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4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latin typeface="Eras Medium ITC" panose="020B0602030504020804" pitchFamily="34" charset="0"/>
              </a:rPr>
              <a:t>Camera IP :</a:t>
            </a:r>
            <a:endParaRPr lang="fr-FR" sz="1400" dirty="0">
              <a:latin typeface="Eras Medium ITC" panose="020B0602030504020804" pitchFamily="34" charset="0"/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E4A2593B-48E6-4A5D-8700-D6F51434F851}"/>
              </a:ext>
            </a:extLst>
          </p:cNvPr>
          <p:cNvSpPr txBox="1"/>
          <p:nvPr/>
        </p:nvSpPr>
        <p:spPr>
          <a:xfrm>
            <a:off x="6610977" y="2559022"/>
            <a:ext cx="1537061" cy="338554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4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latin typeface="Eras Medium ITC" panose="020B0602030504020804" pitchFamily="34" charset="0"/>
              </a:rPr>
              <a:t>Afficheur LCD :</a:t>
            </a:r>
            <a:endParaRPr lang="fr-FR" sz="1400" dirty="0">
              <a:latin typeface="Eras Medium ITC" panose="020B0602030504020804" pitchFamily="34" charset="0"/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ACCA9EAA-960A-451D-9E5F-AC03343C42DB}"/>
              </a:ext>
            </a:extLst>
          </p:cNvPr>
          <p:cNvSpPr txBox="1"/>
          <p:nvPr/>
        </p:nvSpPr>
        <p:spPr>
          <a:xfrm>
            <a:off x="6549497" y="4467231"/>
            <a:ext cx="2652518" cy="338554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4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latin typeface="Eras Medium ITC" panose="020B0602030504020804" pitchFamily="34" charset="0"/>
              </a:rPr>
              <a:t>Sous-Système Médaillons :</a:t>
            </a:r>
            <a:endParaRPr lang="fr-FR" sz="1400" dirty="0">
              <a:latin typeface="Eras Medium ITC" panose="020B0602030504020804" pitchFamily="34" charset="0"/>
            </a:endParaRP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57C46625-7390-48DF-9955-C8DE226FDA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10977" y="2987555"/>
            <a:ext cx="2652518" cy="1068375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75071AF3-8316-481C-99F0-FDFE5EA9DF3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10977" y="4886714"/>
            <a:ext cx="2652518" cy="1070854"/>
          </a:xfrm>
          <a:prstGeom prst="rect">
            <a:avLst/>
          </a:prstGeom>
        </p:spPr>
      </p:pic>
      <p:sp>
        <p:nvSpPr>
          <p:cNvPr id="17" name="Organigramme : Terminateur 16">
            <a:extLst>
              <a:ext uri="{FF2B5EF4-FFF2-40B4-BE49-F238E27FC236}">
                <a16:creationId xmlns:a16="http://schemas.microsoft.com/office/drawing/2014/main" id="{E53EA0A0-68E0-4CF1-A880-D6CFFC69A658}"/>
              </a:ext>
            </a:extLst>
          </p:cNvPr>
          <p:cNvSpPr/>
          <p:nvPr/>
        </p:nvSpPr>
        <p:spPr>
          <a:xfrm>
            <a:off x="11782810" y="1022638"/>
            <a:ext cx="137445" cy="71437"/>
          </a:xfrm>
          <a:prstGeom prst="flowChartTerminator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8" name="Organigramme : Terminateur 17">
            <a:extLst>
              <a:ext uri="{FF2B5EF4-FFF2-40B4-BE49-F238E27FC236}">
                <a16:creationId xmlns:a16="http://schemas.microsoft.com/office/drawing/2014/main" id="{B24FEF82-7E86-42DB-AB32-45E10908F8A3}"/>
              </a:ext>
            </a:extLst>
          </p:cNvPr>
          <p:cNvSpPr/>
          <p:nvPr/>
        </p:nvSpPr>
        <p:spPr>
          <a:xfrm>
            <a:off x="11782811" y="808982"/>
            <a:ext cx="137445" cy="71437"/>
          </a:xfrm>
          <a:prstGeom prst="flowChartTerminator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9" name="Organigramme : Terminateur 18">
            <a:extLst>
              <a:ext uri="{FF2B5EF4-FFF2-40B4-BE49-F238E27FC236}">
                <a16:creationId xmlns:a16="http://schemas.microsoft.com/office/drawing/2014/main" id="{5FBDDE3B-1846-4E53-9370-AA0AD7BFEB59}"/>
              </a:ext>
            </a:extLst>
          </p:cNvPr>
          <p:cNvSpPr/>
          <p:nvPr/>
        </p:nvSpPr>
        <p:spPr>
          <a:xfrm>
            <a:off x="11780105" y="596427"/>
            <a:ext cx="137445" cy="71437"/>
          </a:xfrm>
          <a:prstGeom prst="flowChartTerminator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7E429226-C743-4686-94FE-4952F9843DCB}"/>
              </a:ext>
            </a:extLst>
          </p:cNvPr>
          <p:cNvSpPr/>
          <p:nvPr/>
        </p:nvSpPr>
        <p:spPr>
          <a:xfrm>
            <a:off x="11740896" y="143435"/>
            <a:ext cx="307668" cy="317709"/>
          </a:xfrm>
          <a:prstGeom prst="ellipse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3694F975-74AC-4AAE-A19A-9D525E53F6C2}"/>
              </a:ext>
            </a:extLst>
          </p:cNvPr>
          <p:cNvSpPr txBox="1"/>
          <p:nvPr/>
        </p:nvSpPr>
        <p:spPr>
          <a:xfrm>
            <a:off x="9863775" y="181652"/>
            <a:ext cx="1874223" cy="261610"/>
          </a:xfrm>
          <a:prstGeom prst="rect">
            <a:avLst/>
          </a:prstGeom>
          <a:noFill/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Présentation du projet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0E3560F0-B55D-4295-9D0D-7A7FF31D7BFE}"/>
              </a:ext>
            </a:extLst>
          </p:cNvPr>
          <p:cNvSpPr txBox="1"/>
          <p:nvPr/>
        </p:nvSpPr>
        <p:spPr>
          <a:xfrm>
            <a:off x="9926211" y="507693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Schéma global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16030E25-298E-44D3-806D-8B9E0CFE3C42}"/>
              </a:ext>
            </a:extLst>
          </p:cNvPr>
          <p:cNvSpPr txBox="1"/>
          <p:nvPr/>
        </p:nvSpPr>
        <p:spPr>
          <a:xfrm>
            <a:off x="9946504" y="727130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Schéma personnalisé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DC130273-307F-4A9C-8788-D0423A3C0AA0}"/>
              </a:ext>
            </a:extLst>
          </p:cNvPr>
          <p:cNvSpPr txBox="1"/>
          <p:nvPr/>
        </p:nvSpPr>
        <p:spPr>
          <a:xfrm>
            <a:off x="9941401" y="918998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Tâches personnelles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18703BF4-BC6A-4E9E-B003-E3D0B196C27C}"/>
              </a:ext>
            </a:extLst>
          </p:cNvPr>
          <p:cNvSpPr txBox="1"/>
          <p:nvPr/>
        </p:nvSpPr>
        <p:spPr>
          <a:xfrm>
            <a:off x="9865580" y="1281294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Schématisation réseau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089F7EFC-15DC-4AAD-83E1-3A4E87346737}"/>
              </a:ext>
            </a:extLst>
          </p:cNvPr>
          <p:cNvSpPr txBox="1"/>
          <p:nvPr/>
        </p:nvSpPr>
        <p:spPr>
          <a:xfrm>
            <a:off x="9826051" y="6486853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Organisation - Suivi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C6E0FBC-783F-44F3-8953-3FDAC46F6AFF}"/>
              </a:ext>
            </a:extLst>
          </p:cNvPr>
          <p:cNvSpPr/>
          <p:nvPr/>
        </p:nvSpPr>
        <p:spPr>
          <a:xfrm>
            <a:off x="11853752" y="667864"/>
            <a:ext cx="63479" cy="61035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Ellipse 27">
            <a:extLst>
              <a:ext uri="{FF2B5EF4-FFF2-40B4-BE49-F238E27FC236}">
                <a16:creationId xmlns:a16="http://schemas.microsoft.com/office/drawing/2014/main" id="{F0F59C52-3997-4252-8B83-A11C47988A3E}"/>
              </a:ext>
            </a:extLst>
          </p:cNvPr>
          <p:cNvSpPr/>
          <p:nvPr/>
        </p:nvSpPr>
        <p:spPr>
          <a:xfrm>
            <a:off x="11740896" y="1266423"/>
            <a:ext cx="307668" cy="317709"/>
          </a:xfrm>
          <a:prstGeom prst="ellipse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711ACA27-35B8-4840-A6A8-A39FB1717A68}"/>
              </a:ext>
            </a:extLst>
          </p:cNvPr>
          <p:cNvSpPr/>
          <p:nvPr/>
        </p:nvSpPr>
        <p:spPr>
          <a:xfrm>
            <a:off x="11727622" y="6478167"/>
            <a:ext cx="307668" cy="31770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0" name="Ellipse 29">
            <a:extLst>
              <a:ext uri="{FF2B5EF4-FFF2-40B4-BE49-F238E27FC236}">
                <a16:creationId xmlns:a16="http://schemas.microsoft.com/office/drawing/2014/main" id="{138FE00D-CC0D-4BD8-86F0-56B275086199}"/>
              </a:ext>
            </a:extLst>
          </p:cNvPr>
          <p:cNvSpPr/>
          <p:nvPr/>
        </p:nvSpPr>
        <p:spPr>
          <a:xfrm>
            <a:off x="11740896" y="1756480"/>
            <a:ext cx="307668" cy="317709"/>
          </a:xfrm>
          <a:prstGeom prst="ellipse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0ACD5A19-9C76-4A3F-BF98-4E2EA23FE33A}"/>
              </a:ext>
            </a:extLst>
          </p:cNvPr>
          <p:cNvSpPr txBox="1"/>
          <p:nvPr/>
        </p:nvSpPr>
        <p:spPr>
          <a:xfrm>
            <a:off x="10325100" y="1724277"/>
            <a:ext cx="141289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Diagramme de cas d’utilisation</a:t>
            </a:r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EC9F8AA9-704E-4C93-B5E3-A01771F01AF0}"/>
              </a:ext>
            </a:extLst>
          </p:cNvPr>
          <p:cNvSpPr/>
          <p:nvPr/>
        </p:nvSpPr>
        <p:spPr>
          <a:xfrm>
            <a:off x="11735995" y="2246537"/>
            <a:ext cx="307668" cy="317709"/>
          </a:xfrm>
          <a:prstGeom prst="ellipse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577FE3AE-3893-419E-8561-E14A90951AF3}"/>
              </a:ext>
            </a:extLst>
          </p:cNvPr>
          <p:cNvSpPr txBox="1"/>
          <p:nvPr/>
        </p:nvSpPr>
        <p:spPr>
          <a:xfrm>
            <a:off x="9835431" y="2268636"/>
            <a:ext cx="19309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Application de supervision</a:t>
            </a:r>
          </a:p>
        </p:txBody>
      </p:sp>
      <p:sp>
        <p:nvSpPr>
          <p:cNvPr id="34" name="Organigramme : Terminateur 33">
            <a:extLst>
              <a:ext uri="{FF2B5EF4-FFF2-40B4-BE49-F238E27FC236}">
                <a16:creationId xmlns:a16="http://schemas.microsoft.com/office/drawing/2014/main" id="{3734E956-531B-4222-A992-333A90D7E162}"/>
              </a:ext>
            </a:extLst>
          </p:cNvPr>
          <p:cNvSpPr/>
          <p:nvPr/>
        </p:nvSpPr>
        <p:spPr>
          <a:xfrm>
            <a:off x="11761093" y="2903361"/>
            <a:ext cx="137445" cy="71437"/>
          </a:xfrm>
          <a:prstGeom prst="flowChartTerminator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5" name="Organigramme : Terminateur 34">
            <a:extLst>
              <a:ext uri="{FF2B5EF4-FFF2-40B4-BE49-F238E27FC236}">
                <a16:creationId xmlns:a16="http://schemas.microsoft.com/office/drawing/2014/main" id="{6275950A-EB72-4E84-A101-D857D9B7FEDD}"/>
              </a:ext>
            </a:extLst>
          </p:cNvPr>
          <p:cNvSpPr/>
          <p:nvPr/>
        </p:nvSpPr>
        <p:spPr>
          <a:xfrm>
            <a:off x="11761094" y="2689705"/>
            <a:ext cx="137445" cy="71437"/>
          </a:xfrm>
          <a:prstGeom prst="flowChartTerminator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6" name="Organigramme : Terminateur 35">
            <a:extLst>
              <a:ext uri="{FF2B5EF4-FFF2-40B4-BE49-F238E27FC236}">
                <a16:creationId xmlns:a16="http://schemas.microsoft.com/office/drawing/2014/main" id="{8B42F340-D450-475D-97D2-F03F14356402}"/>
              </a:ext>
            </a:extLst>
          </p:cNvPr>
          <p:cNvSpPr/>
          <p:nvPr/>
        </p:nvSpPr>
        <p:spPr>
          <a:xfrm>
            <a:off x="11765966" y="3117017"/>
            <a:ext cx="137445" cy="71437"/>
          </a:xfrm>
          <a:prstGeom prst="flowChartTerminator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7" name="Organigramme : Terminateur 36">
            <a:extLst>
              <a:ext uri="{FF2B5EF4-FFF2-40B4-BE49-F238E27FC236}">
                <a16:creationId xmlns:a16="http://schemas.microsoft.com/office/drawing/2014/main" id="{0D4FBCB1-994E-4352-8092-05EBC405568A}"/>
              </a:ext>
            </a:extLst>
          </p:cNvPr>
          <p:cNvSpPr/>
          <p:nvPr/>
        </p:nvSpPr>
        <p:spPr>
          <a:xfrm>
            <a:off x="11761092" y="3330673"/>
            <a:ext cx="137445" cy="71437"/>
          </a:xfrm>
          <a:prstGeom prst="flowChartTerminator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8" name="Organigramme : Terminateur 37">
            <a:extLst>
              <a:ext uri="{FF2B5EF4-FFF2-40B4-BE49-F238E27FC236}">
                <a16:creationId xmlns:a16="http://schemas.microsoft.com/office/drawing/2014/main" id="{793FF098-1053-49EB-A110-4B57DDBCE315}"/>
              </a:ext>
            </a:extLst>
          </p:cNvPr>
          <p:cNvSpPr/>
          <p:nvPr/>
        </p:nvSpPr>
        <p:spPr>
          <a:xfrm>
            <a:off x="11761091" y="3539999"/>
            <a:ext cx="137445" cy="71437"/>
          </a:xfrm>
          <a:prstGeom prst="flowChartTerminator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9" name="Organigramme : Terminateur 38">
            <a:extLst>
              <a:ext uri="{FF2B5EF4-FFF2-40B4-BE49-F238E27FC236}">
                <a16:creationId xmlns:a16="http://schemas.microsoft.com/office/drawing/2014/main" id="{96C9ECDD-0C10-4A61-98BD-AA43D42F21BB}"/>
              </a:ext>
            </a:extLst>
          </p:cNvPr>
          <p:cNvSpPr/>
          <p:nvPr/>
        </p:nvSpPr>
        <p:spPr>
          <a:xfrm>
            <a:off x="11765966" y="3753655"/>
            <a:ext cx="137445" cy="71437"/>
          </a:xfrm>
          <a:prstGeom prst="flowChartTerminator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0" name="Organigramme : Terminateur 39">
            <a:extLst>
              <a:ext uri="{FF2B5EF4-FFF2-40B4-BE49-F238E27FC236}">
                <a16:creationId xmlns:a16="http://schemas.microsoft.com/office/drawing/2014/main" id="{BC72C96A-F5C2-4D7F-B09D-6B23FF128D5D}"/>
              </a:ext>
            </a:extLst>
          </p:cNvPr>
          <p:cNvSpPr/>
          <p:nvPr/>
        </p:nvSpPr>
        <p:spPr>
          <a:xfrm>
            <a:off x="11765966" y="3967311"/>
            <a:ext cx="137445" cy="71437"/>
          </a:xfrm>
          <a:prstGeom prst="flowChartTerminator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211662DD-9C28-452F-B141-536A9311797B}"/>
              </a:ext>
            </a:extLst>
          </p:cNvPr>
          <p:cNvSpPr txBox="1"/>
          <p:nvPr/>
        </p:nvSpPr>
        <p:spPr>
          <a:xfrm>
            <a:off x="9919303" y="2579223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Lancer une partie</a:t>
            </a: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D9859094-74C8-47C4-8157-58D14FC0E798}"/>
              </a:ext>
            </a:extLst>
          </p:cNvPr>
          <p:cNvSpPr txBox="1"/>
          <p:nvPr/>
        </p:nvSpPr>
        <p:spPr>
          <a:xfrm>
            <a:off x="9919303" y="2800765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Com. avec la BDD</a:t>
            </a: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674CDAB7-96C5-48F0-9DD5-B87D78883AFB}"/>
              </a:ext>
            </a:extLst>
          </p:cNvPr>
          <p:cNvSpPr txBox="1"/>
          <p:nvPr/>
        </p:nvSpPr>
        <p:spPr>
          <a:xfrm>
            <a:off x="9933198" y="3015600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Superviser</a:t>
            </a:r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54F8BC63-9DAF-4D18-84A3-409C928F62C8}"/>
              </a:ext>
            </a:extLst>
          </p:cNvPr>
          <p:cNvSpPr txBox="1"/>
          <p:nvPr/>
        </p:nvSpPr>
        <p:spPr>
          <a:xfrm>
            <a:off x="9905882" y="3233421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Récup. image de caméra</a:t>
            </a:r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44C08C93-5B70-499F-985A-573C4C9C5B93}"/>
              </a:ext>
            </a:extLst>
          </p:cNvPr>
          <p:cNvSpPr txBox="1"/>
          <p:nvPr/>
        </p:nvSpPr>
        <p:spPr>
          <a:xfrm>
            <a:off x="9926211" y="3441426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Envoi d’indice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9E09EA8C-4BEC-4F0C-8C52-A6A7CBC1BC21}"/>
              </a:ext>
            </a:extLst>
          </p:cNvPr>
          <p:cNvSpPr txBox="1"/>
          <p:nvPr/>
        </p:nvSpPr>
        <p:spPr>
          <a:xfrm>
            <a:off x="9933121" y="3652369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Fin de partie</a:t>
            </a:r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4DD461DF-B834-443E-B86D-C1AC9FD611A7}"/>
              </a:ext>
            </a:extLst>
          </p:cNvPr>
          <p:cNvSpPr txBox="1"/>
          <p:nvPr/>
        </p:nvSpPr>
        <p:spPr>
          <a:xfrm>
            <a:off x="9933121" y="3863470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Classement</a:t>
            </a:r>
          </a:p>
        </p:txBody>
      </p:sp>
      <p:sp>
        <p:nvSpPr>
          <p:cNvPr id="48" name="Ellipse 47">
            <a:extLst>
              <a:ext uri="{FF2B5EF4-FFF2-40B4-BE49-F238E27FC236}">
                <a16:creationId xmlns:a16="http://schemas.microsoft.com/office/drawing/2014/main" id="{35F5D109-87A1-48A0-A7F0-7D9B3E315A7F}"/>
              </a:ext>
            </a:extLst>
          </p:cNvPr>
          <p:cNvSpPr/>
          <p:nvPr/>
        </p:nvSpPr>
        <p:spPr>
          <a:xfrm>
            <a:off x="11737998" y="4195011"/>
            <a:ext cx="307668" cy="317709"/>
          </a:xfrm>
          <a:prstGeom prst="ellipse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9" name="Ellipse 48">
            <a:extLst>
              <a:ext uri="{FF2B5EF4-FFF2-40B4-BE49-F238E27FC236}">
                <a16:creationId xmlns:a16="http://schemas.microsoft.com/office/drawing/2014/main" id="{86028997-A430-419C-A663-E833D3EF068F}"/>
              </a:ext>
            </a:extLst>
          </p:cNvPr>
          <p:cNvSpPr/>
          <p:nvPr/>
        </p:nvSpPr>
        <p:spPr>
          <a:xfrm>
            <a:off x="11740286" y="4732015"/>
            <a:ext cx="307668" cy="317709"/>
          </a:xfrm>
          <a:prstGeom prst="ellipse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0" name="Ellipse 49">
            <a:extLst>
              <a:ext uri="{FF2B5EF4-FFF2-40B4-BE49-F238E27FC236}">
                <a16:creationId xmlns:a16="http://schemas.microsoft.com/office/drawing/2014/main" id="{083AF8D6-63F9-4309-8B82-0BF2D896F57A}"/>
              </a:ext>
            </a:extLst>
          </p:cNvPr>
          <p:cNvSpPr/>
          <p:nvPr/>
        </p:nvSpPr>
        <p:spPr>
          <a:xfrm>
            <a:off x="11731620" y="5306319"/>
            <a:ext cx="307668" cy="317709"/>
          </a:xfrm>
          <a:prstGeom prst="ellipse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1" name="Ellipse 50">
            <a:extLst>
              <a:ext uri="{FF2B5EF4-FFF2-40B4-BE49-F238E27FC236}">
                <a16:creationId xmlns:a16="http://schemas.microsoft.com/office/drawing/2014/main" id="{E165C7B1-EDB8-4298-8A76-D203A6441151}"/>
              </a:ext>
            </a:extLst>
          </p:cNvPr>
          <p:cNvSpPr/>
          <p:nvPr/>
        </p:nvSpPr>
        <p:spPr>
          <a:xfrm>
            <a:off x="11731620" y="5908668"/>
            <a:ext cx="307668" cy="31770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D50A53B5-6565-4CE3-AA97-25D35A5C89EA}"/>
              </a:ext>
            </a:extLst>
          </p:cNvPr>
          <p:cNvSpPr/>
          <p:nvPr/>
        </p:nvSpPr>
        <p:spPr>
          <a:xfrm>
            <a:off x="11853677" y="345287"/>
            <a:ext cx="65723" cy="5014113"/>
          </a:xfrm>
          <a:prstGeom prst="rect">
            <a:avLst/>
          </a:prstGeom>
          <a:solidFill>
            <a:srgbClr val="A312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79A759A9-3A86-4876-ABC0-5DE4B38CCDC1}"/>
              </a:ext>
            </a:extLst>
          </p:cNvPr>
          <p:cNvSpPr txBox="1"/>
          <p:nvPr/>
        </p:nvSpPr>
        <p:spPr>
          <a:xfrm>
            <a:off x="9786225" y="4224815"/>
            <a:ext cx="19309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Diagramme de séquence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B9DC6BFA-4D32-4E4A-A5D2-B6330DFC6917}"/>
              </a:ext>
            </a:extLst>
          </p:cNvPr>
          <p:cNvSpPr txBox="1"/>
          <p:nvPr/>
        </p:nvSpPr>
        <p:spPr>
          <a:xfrm>
            <a:off x="9792689" y="4746594"/>
            <a:ext cx="19309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Diagramme de classes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019609D6-FAE4-4557-B766-6A72696C2BE7}"/>
              </a:ext>
            </a:extLst>
          </p:cNvPr>
          <p:cNvSpPr txBox="1"/>
          <p:nvPr/>
        </p:nvSpPr>
        <p:spPr>
          <a:xfrm>
            <a:off x="9786225" y="5315096"/>
            <a:ext cx="19309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Physique Appliquée – Wi-Fi</a:t>
            </a:r>
          </a:p>
        </p:txBody>
      </p:sp>
      <p:sp>
        <p:nvSpPr>
          <p:cNvPr id="56" name="ZoneTexte 55">
            <a:extLst>
              <a:ext uri="{FF2B5EF4-FFF2-40B4-BE49-F238E27FC236}">
                <a16:creationId xmlns:a16="http://schemas.microsoft.com/office/drawing/2014/main" id="{65A1795B-FA11-43C0-8021-8BEE1F5927C8}"/>
              </a:ext>
            </a:extLst>
          </p:cNvPr>
          <p:cNvSpPr txBox="1"/>
          <p:nvPr/>
        </p:nvSpPr>
        <p:spPr>
          <a:xfrm>
            <a:off x="9785604" y="5918351"/>
            <a:ext cx="19309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Planification</a:t>
            </a:r>
          </a:p>
        </p:txBody>
      </p:sp>
      <p:sp>
        <p:nvSpPr>
          <p:cNvPr id="57" name="ZoneTexte 56">
            <a:extLst>
              <a:ext uri="{FF2B5EF4-FFF2-40B4-BE49-F238E27FC236}">
                <a16:creationId xmlns:a16="http://schemas.microsoft.com/office/drawing/2014/main" id="{30F24AA6-C3AF-4E34-B405-75B2B3CDF83B}"/>
              </a:ext>
            </a:extLst>
          </p:cNvPr>
          <p:cNvSpPr txBox="1"/>
          <p:nvPr/>
        </p:nvSpPr>
        <p:spPr>
          <a:xfrm>
            <a:off x="-53835" y="6432992"/>
            <a:ext cx="481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8468995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associée">
            <a:extLst>
              <a:ext uri="{FF2B5EF4-FFF2-40B4-BE49-F238E27FC236}">
                <a16:creationId xmlns:a16="http://schemas.microsoft.com/office/drawing/2014/main" id="{C816F3D8-CC4C-46B3-A21E-58AE9AD304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77" r="15441"/>
          <a:stretch/>
        </p:blipFill>
        <p:spPr bwMode="auto">
          <a:xfrm>
            <a:off x="143436" y="143435"/>
            <a:ext cx="226963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1582123C-25BF-42F1-97F8-35FFB48DFFAA}"/>
              </a:ext>
            </a:extLst>
          </p:cNvPr>
          <p:cNvSpPr txBox="1"/>
          <p:nvPr/>
        </p:nvSpPr>
        <p:spPr>
          <a:xfrm>
            <a:off x="2497873" y="143435"/>
            <a:ext cx="6188927" cy="1138773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4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square" rtlCol="0">
            <a:spAutoFit/>
          </a:bodyPr>
          <a:lstStyle/>
          <a:p>
            <a:pPr algn="ctr"/>
            <a:r>
              <a:rPr lang="fr-FR" sz="3600" b="1" dirty="0">
                <a:latin typeface="Eras Medium ITC" panose="020B0602030504020804" pitchFamily="34" charset="0"/>
              </a:rPr>
              <a:t>Planification Gantt           </a:t>
            </a:r>
            <a:r>
              <a:rPr lang="fr-FR" sz="3200" b="1" dirty="0">
                <a:solidFill>
                  <a:srgbClr val="A41258"/>
                </a:solidFill>
                <a:latin typeface="Eras Medium ITC" panose="020B0602030504020804" pitchFamily="34" charset="0"/>
              </a:rPr>
              <a:t>Partie commune </a:t>
            </a:r>
            <a:r>
              <a:rPr lang="fr-FR" sz="3200" b="1" dirty="0">
                <a:latin typeface="Eras Medium ITC" panose="020B0602030504020804" pitchFamily="34" charset="0"/>
              </a:rPr>
              <a:t>:</a:t>
            </a:r>
          </a:p>
        </p:txBody>
      </p:sp>
      <p:pic>
        <p:nvPicPr>
          <p:cNvPr id="6" name="Image 5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612B15C4-79FA-4966-8D88-BD60FB5BE2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248029"/>
            <a:ext cx="9890614" cy="19098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Image 8" descr="Une image contenant capture d’écran, ordinateur&#10;&#10;Description générée automatiquement">
            <a:extLst>
              <a:ext uri="{FF2B5EF4-FFF2-40B4-BE49-F238E27FC236}">
                <a16:creationId xmlns:a16="http://schemas.microsoft.com/office/drawing/2014/main" id="{FA1C4999-4C72-456A-BFF1-A458813D70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442053"/>
            <a:ext cx="9983371" cy="22365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6" name="ZoneTexte 45">
            <a:extLst>
              <a:ext uri="{FF2B5EF4-FFF2-40B4-BE49-F238E27FC236}">
                <a16:creationId xmlns:a16="http://schemas.microsoft.com/office/drawing/2014/main" id="{13287238-2796-498D-8A8F-08DEC3929B52}"/>
              </a:ext>
            </a:extLst>
          </p:cNvPr>
          <p:cNvSpPr txBox="1"/>
          <p:nvPr/>
        </p:nvSpPr>
        <p:spPr>
          <a:xfrm>
            <a:off x="0" y="6461025"/>
            <a:ext cx="481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19</a:t>
            </a:r>
          </a:p>
        </p:txBody>
      </p:sp>
      <p:sp>
        <p:nvSpPr>
          <p:cNvPr id="7" name="Organigramme : Terminateur 6">
            <a:extLst>
              <a:ext uri="{FF2B5EF4-FFF2-40B4-BE49-F238E27FC236}">
                <a16:creationId xmlns:a16="http://schemas.microsoft.com/office/drawing/2014/main" id="{3B1B8B1B-C314-434D-843F-7E2BD958280F}"/>
              </a:ext>
            </a:extLst>
          </p:cNvPr>
          <p:cNvSpPr/>
          <p:nvPr/>
        </p:nvSpPr>
        <p:spPr>
          <a:xfrm>
            <a:off x="11782810" y="1022638"/>
            <a:ext cx="137445" cy="71437"/>
          </a:xfrm>
          <a:prstGeom prst="flowChartTerminator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8" name="Organigramme : Terminateur 7">
            <a:extLst>
              <a:ext uri="{FF2B5EF4-FFF2-40B4-BE49-F238E27FC236}">
                <a16:creationId xmlns:a16="http://schemas.microsoft.com/office/drawing/2014/main" id="{1C285E34-B5AA-4D97-9AC2-0B5493D02803}"/>
              </a:ext>
            </a:extLst>
          </p:cNvPr>
          <p:cNvSpPr/>
          <p:nvPr/>
        </p:nvSpPr>
        <p:spPr>
          <a:xfrm>
            <a:off x="11782811" y="808982"/>
            <a:ext cx="137445" cy="71437"/>
          </a:xfrm>
          <a:prstGeom prst="flowChartTerminator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0" name="Organigramme : Terminateur 9">
            <a:extLst>
              <a:ext uri="{FF2B5EF4-FFF2-40B4-BE49-F238E27FC236}">
                <a16:creationId xmlns:a16="http://schemas.microsoft.com/office/drawing/2014/main" id="{98AF8F33-3229-449D-910C-E0492D84BCB3}"/>
              </a:ext>
            </a:extLst>
          </p:cNvPr>
          <p:cNvSpPr/>
          <p:nvPr/>
        </p:nvSpPr>
        <p:spPr>
          <a:xfrm>
            <a:off x="11780105" y="596427"/>
            <a:ext cx="137445" cy="71437"/>
          </a:xfrm>
          <a:prstGeom prst="flowChartTerminator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2FB0B1AF-B4DC-4074-A44E-0E15A3F80FC7}"/>
              </a:ext>
            </a:extLst>
          </p:cNvPr>
          <p:cNvSpPr/>
          <p:nvPr/>
        </p:nvSpPr>
        <p:spPr>
          <a:xfrm>
            <a:off x="11740896" y="143435"/>
            <a:ext cx="307668" cy="317709"/>
          </a:xfrm>
          <a:prstGeom prst="ellipse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26E4ED91-4907-43E4-840D-5691A1746762}"/>
              </a:ext>
            </a:extLst>
          </p:cNvPr>
          <p:cNvSpPr txBox="1"/>
          <p:nvPr/>
        </p:nvSpPr>
        <p:spPr>
          <a:xfrm>
            <a:off x="9863775" y="181652"/>
            <a:ext cx="1874223" cy="261610"/>
          </a:xfrm>
          <a:prstGeom prst="rect">
            <a:avLst/>
          </a:prstGeom>
          <a:noFill/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Présentation du projet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5316C4DB-E40A-4E7D-9BA7-15B8053513C9}"/>
              </a:ext>
            </a:extLst>
          </p:cNvPr>
          <p:cNvSpPr txBox="1"/>
          <p:nvPr/>
        </p:nvSpPr>
        <p:spPr>
          <a:xfrm>
            <a:off x="9926211" y="507693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Schéma global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1E6F2FF0-BE50-4765-948B-2B38FCCF6256}"/>
              </a:ext>
            </a:extLst>
          </p:cNvPr>
          <p:cNvSpPr txBox="1"/>
          <p:nvPr/>
        </p:nvSpPr>
        <p:spPr>
          <a:xfrm>
            <a:off x="9946504" y="727130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Schéma personnalisé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B5DAB528-EB5E-492D-818B-41DF07EAC24C}"/>
              </a:ext>
            </a:extLst>
          </p:cNvPr>
          <p:cNvSpPr txBox="1"/>
          <p:nvPr/>
        </p:nvSpPr>
        <p:spPr>
          <a:xfrm>
            <a:off x="9941401" y="918998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Tâches personnelles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1CA2793F-9170-41D0-9715-BFF139B37D88}"/>
              </a:ext>
            </a:extLst>
          </p:cNvPr>
          <p:cNvSpPr txBox="1"/>
          <p:nvPr/>
        </p:nvSpPr>
        <p:spPr>
          <a:xfrm>
            <a:off x="9865580" y="1281294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Schématisation réseau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E75BA658-1329-45F2-88EB-F66D95C210B1}"/>
              </a:ext>
            </a:extLst>
          </p:cNvPr>
          <p:cNvSpPr txBox="1"/>
          <p:nvPr/>
        </p:nvSpPr>
        <p:spPr>
          <a:xfrm>
            <a:off x="9826051" y="6486853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Organisation - Suivi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BDA85E0-E343-4261-94C9-A2D6EC09BE8F}"/>
              </a:ext>
            </a:extLst>
          </p:cNvPr>
          <p:cNvSpPr/>
          <p:nvPr/>
        </p:nvSpPr>
        <p:spPr>
          <a:xfrm>
            <a:off x="11853752" y="667864"/>
            <a:ext cx="63479" cy="61035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44EBE44C-1069-4930-AD5C-BCD0E61E24B3}"/>
              </a:ext>
            </a:extLst>
          </p:cNvPr>
          <p:cNvSpPr/>
          <p:nvPr/>
        </p:nvSpPr>
        <p:spPr>
          <a:xfrm>
            <a:off x="11740896" y="1266423"/>
            <a:ext cx="307668" cy="317709"/>
          </a:xfrm>
          <a:prstGeom prst="ellipse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6946B21B-0BEB-4938-9180-7885D6035BD0}"/>
              </a:ext>
            </a:extLst>
          </p:cNvPr>
          <p:cNvSpPr/>
          <p:nvPr/>
        </p:nvSpPr>
        <p:spPr>
          <a:xfrm>
            <a:off x="11727622" y="6478167"/>
            <a:ext cx="307668" cy="31770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6B3E7935-F38B-4504-9EB0-7009D9623743}"/>
              </a:ext>
            </a:extLst>
          </p:cNvPr>
          <p:cNvSpPr/>
          <p:nvPr/>
        </p:nvSpPr>
        <p:spPr>
          <a:xfrm>
            <a:off x="11740896" y="1756480"/>
            <a:ext cx="307668" cy="317709"/>
          </a:xfrm>
          <a:prstGeom prst="ellipse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6E98170A-295B-4F9E-8579-5ED1FCB25E82}"/>
              </a:ext>
            </a:extLst>
          </p:cNvPr>
          <p:cNvSpPr txBox="1"/>
          <p:nvPr/>
        </p:nvSpPr>
        <p:spPr>
          <a:xfrm>
            <a:off x="10325100" y="1724277"/>
            <a:ext cx="141289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Diagramme de cas d’utilisation</a:t>
            </a:r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EC4E5F56-E8AD-472E-87BC-899F55C3E6EB}"/>
              </a:ext>
            </a:extLst>
          </p:cNvPr>
          <p:cNvSpPr/>
          <p:nvPr/>
        </p:nvSpPr>
        <p:spPr>
          <a:xfrm>
            <a:off x="11735995" y="2246537"/>
            <a:ext cx="307668" cy="317709"/>
          </a:xfrm>
          <a:prstGeom prst="ellipse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5B9CF466-8410-488E-80B7-1CFFEFE07783}"/>
              </a:ext>
            </a:extLst>
          </p:cNvPr>
          <p:cNvSpPr txBox="1"/>
          <p:nvPr/>
        </p:nvSpPr>
        <p:spPr>
          <a:xfrm>
            <a:off x="9835431" y="2268636"/>
            <a:ext cx="19309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Application de supervision</a:t>
            </a:r>
          </a:p>
        </p:txBody>
      </p:sp>
      <p:sp>
        <p:nvSpPr>
          <p:cNvPr id="25" name="Organigramme : Terminateur 24">
            <a:extLst>
              <a:ext uri="{FF2B5EF4-FFF2-40B4-BE49-F238E27FC236}">
                <a16:creationId xmlns:a16="http://schemas.microsoft.com/office/drawing/2014/main" id="{061A837D-E4A2-49D6-8E93-2E565AE91648}"/>
              </a:ext>
            </a:extLst>
          </p:cNvPr>
          <p:cNvSpPr/>
          <p:nvPr/>
        </p:nvSpPr>
        <p:spPr>
          <a:xfrm>
            <a:off x="11761093" y="2903361"/>
            <a:ext cx="137445" cy="71437"/>
          </a:xfrm>
          <a:prstGeom prst="flowChartTerminator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6" name="Organigramme : Terminateur 25">
            <a:extLst>
              <a:ext uri="{FF2B5EF4-FFF2-40B4-BE49-F238E27FC236}">
                <a16:creationId xmlns:a16="http://schemas.microsoft.com/office/drawing/2014/main" id="{E1BA9235-C01A-46E0-95B2-1B7E2940A707}"/>
              </a:ext>
            </a:extLst>
          </p:cNvPr>
          <p:cNvSpPr/>
          <p:nvPr/>
        </p:nvSpPr>
        <p:spPr>
          <a:xfrm>
            <a:off x="11761094" y="2689705"/>
            <a:ext cx="137445" cy="71437"/>
          </a:xfrm>
          <a:prstGeom prst="flowChartTerminator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7" name="Organigramme : Terminateur 26">
            <a:extLst>
              <a:ext uri="{FF2B5EF4-FFF2-40B4-BE49-F238E27FC236}">
                <a16:creationId xmlns:a16="http://schemas.microsoft.com/office/drawing/2014/main" id="{EFF6D446-AA13-49FE-B0CF-F578136F9514}"/>
              </a:ext>
            </a:extLst>
          </p:cNvPr>
          <p:cNvSpPr/>
          <p:nvPr/>
        </p:nvSpPr>
        <p:spPr>
          <a:xfrm>
            <a:off x="11765966" y="3117017"/>
            <a:ext cx="137445" cy="71437"/>
          </a:xfrm>
          <a:prstGeom prst="flowChartTerminator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8" name="Organigramme : Terminateur 27">
            <a:extLst>
              <a:ext uri="{FF2B5EF4-FFF2-40B4-BE49-F238E27FC236}">
                <a16:creationId xmlns:a16="http://schemas.microsoft.com/office/drawing/2014/main" id="{856E1943-509C-46A0-ACD5-864BF149178E}"/>
              </a:ext>
            </a:extLst>
          </p:cNvPr>
          <p:cNvSpPr/>
          <p:nvPr/>
        </p:nvSpPr>
        <p:spPr>
          <a:xfrm>
            <a:off x="11761092" y="3330673"/>
            <a:ext cx="137445" cy="71437"/>
          </a:xfrm>
          <a:prstGeom prst="flowChartTerminator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9" name="Organigramme : Terminateur 28">
            <a:extLst>
              <a:ext uri="{FF2B5EF4-FFF2-40B4-BE49-F238E27FC236}">
                <a16:creationId xmlns:a16="http://schemas.microsoft.com/office/drawing/2014/main" id="{7EFE6B5E-3998-45C6-A68D-619534EBF43E}"/>
              </a:ext>
            </a:extLst>
          </p:cNvPr>
          <p:cNvSpPr/>
          <p:nvPr/>
        </p:nvSpPr>
        <p:spPr>
          <a:xfrm>
            <a:off x="11761091" y="3539999"/>
            <a:ext cx="137445" cy="71437"/>
          </a:xfrm>
          <a:prstGeom prst="flowChartTerminator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0" name="Organigramme : Terminateur 29">
            <a:extLst>
              <a:ext uri="{FF2B5EF4-FFF2-40B4-BE49-F238E27FC236}">
                <a16:creationId xmlns:a16="http://schemas.microsoft.com/office/drawing/2014/main" id="{A261F7C1-C787-4061-94ED-5288D2CE6A80}"/>
              </a:ext>
            </a:extLst>
          </p:cNvPr>
          <p:cNvSpPr/>
          <p:nvPr/>
        </p:nvSpPr>
        <p:spPr>
          <a:xfrm>
            <a:off x="11765966" y="3753655"/>
            <a:ext cx="137445" cy="71437"/>
          </a:xfrm>
          <a:prstGeom prst="flowChartTerminator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1" name="Organigramme : Terminateur 30">
            <a:extLst>
              <a:ext uri="{FF2B5EF4-FFF2-40B4-BE49-F238E27FC236}">
                <a16:creationId xmlns:a16="http://schemas.microsoft.com/office/drawing/2014/main" id="{DEA2D99E-1D30-4F80-8294-25C07E92B21E}"/>
              </a:ext>
            </a:extLst>
          </p:cNvPr>
          <p:cNvSpPr/>
          <p:nvPr/>
        </p:nvSpPr>
        <p:spPr>
          <a:xfrm>
            <a:off x="11765966" y="3967311"/>
            <a:ext cx="137445" cy="71437"/>
          </a:xfrm>
          <a:prstGeom prst="flowChartTerminator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6F7CD93B-048B-42D6-ABFD-9E9C24F126CF}"/>
              </a:ext>
            </a:extLst>
          </p:cNvPr>
          <p:cNvSpPr txBox="1"/>
          <p:nvPr/>
        </p:nvSpPr>
        <p:spPr>
          <a:xfrm>
            <a:off x="9919303" y="2579223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Lancer une partie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459F2877-3B5E-45FE-A486-B8E7149C2387}"/>
              </a:ext>
            </a:extLst>
          </p:cNvPr>
          <p:cNvSpPr txBox="1"/>
          <p:nvPr/>
        </p:nvSpPr>
        <p:spPr>
          <a:xfrm>
            <a:off x="9919303" y="2800765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Com. avec la BDD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9EC130D6-1B3B-4618-BBC0-54E6E7A353C8}"/>
              </a:ext>
            </a:extLst>
          </p:cNvPr>
          <p:cNvSpPr txBox="1"/>
          <p:nvPr/>
        </p:nvSpPr>
        <p:spPr>
          <a:xfrm>
            <a:off x="9933198" y="3015600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Superviser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1295E7DF-02AA-4908-8FAB-F8C3EBB3D97B}"/>
              </a:ext>
            </a:extLst>
          </p:cNvPr>
          <p:cNvSpPr txBox="1"/>
          <p:nvPr/>
        </p:nvSpPr>
        <p:spPr>
          <a:xfrm>
            <a:off x="9905882" y="3233421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Récup. image de caméra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21B8205D-F2C7-44FB-BAA6-755ADBFF88CD}"/>
              </a:ext>
            </a:extLst>
          </p:cNvPr>
          <p:cNvSpPr txBox="1"/>
          <p:nvPr/>
        </p:nvSpPr>
        <p:spPr>
          <a:xfrm>
            <a:off x="9926211" y="3441426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Envoi d’indice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9775ADBE-5B3B-45D7-A6AF-DFA8B5478309}"/>
              </a:ext>
            </a:extLst>
          </p:cNvPr>
          <p:cNvSpPr txBox="1"/>
          <p:nvPr/>
        </p:nvSpPr>
        <p:spPr>
          <a:xfrm>
            <a:off x="9933121" y="3652369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Fin de partie</a:t>
            </a: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91DBDAF9-A304-48D3-A81C-473E532ED4AB}"/>
              </a:ext>
            </a:extLst>
          </p:cNvPr>
          <p:cNvSpPr txBox="1"/>
          <p:nvPr/>
        </p:nvSpPr>
        <p:spPr>
          <a:xfrm>
            <a:off x="9933121" y="3863470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Classement</a:t>
            </a:r>
          </a:p>
        </p:txBody>
      </p:sp>
      <p:sp>
        <p:nvSpPr>
          <p:cNvPr id="39" name="Ellipse 38">
            <a:extLst>
              <a:ext uri="{FF2B5EF4-FFF2-40B4-BE49-F238E27FC236}">
                <a16:creationId xmlns:a16="http://schemas.microsoft.com/office/drawing/2014/main" id="{C4D97AB5-ACEA-43CD-953F-FB4F9C2D1CF4}"/>
              </a:ext>
            </a:extLst>
          </p:cNvPr>
          <p:cNvSpPr/>
          <p:nvPr/>
        </p:nvSpPr>
        <p:spPr>
          <a:xfrm>
            <a:off x="11737998" y="4195011"/>
            <a:ext cx="307668" cy="317709"/>
          </a:xfrm>
          <a:prstGeom prst="ellipse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0" name="Ellipse 39">
            <a:extLst>
              <a:ext uri="{FF2B5EF4-FFF2-40B4-BE49-F238E27FC236}">
                <a16:creationId xmlns:a16="http://schemas.microsoft.com/office/drawing/2014/main" id="{23148699-2D02-475C-A1EA-6A83A0980818}"/>
              </a:ext>
            </a:extLst>
          </p:cNvPr>
          <p:cNvSpPr/>
          <p:nvPr/>
        </p:nvSpPr>
        <p:spPr>
          <a:xfrm>
            <a:off x="11740286" y="4732015"/>
            <a:ext cx="307668" cy="317709"/>
          </a:xfrm>
          <a:prstGeom prst="ellipse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1" name="Ellipse 40">
            <a:extLst>
              <a:ext uri="{FF2B5EF4-FFF2-40B4-BE49-F238E27FC236}">
                <a16:creationId xmlns:a16="http://schemas.microsoft.com/office/drawing/2014/main" id="{0936AEBA-5875-4E6B-B629-3755CD01E9CB}"/>
              </a:ext>
            </a:extLst>
          </p:cNvPr>
          <p:cNvSpPr/>
          <p:nvPr/>
        </p:nvSpPr>
        <p:spPr>
          <a:xfrm>
            <a:off x="11731620" y="5306319"/>
            <a:ext cx="307668" cy="317709"/>
          </a:xfrm>
          <a:prstGeom prst="ellipse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2" name="Ellipse 41">
            <a:extLst>
              <a:ext uri="{FF2B5EF4-FFF2-40B4-BE49-F238E27FC236}">
                <a16:creationId xmlns:a16="http://schemas.microsoft.com/office/drawing/2014/main" id="{8B950F88-6AF7-4CB0-8564-07D9016E5822}"/>
              </a:ext>
            </a:extLst>
          </p:cNvPr>
          <p:cNvSpPr/>
          <p:nvPr/>
        </p:nvSpPr>
        <p:spPr>
          <a:xfrm>
            <a:off x="11731620" y="5908668"/>
            <a:ext cx="307668" cy="317709"/>
          </a:xfrm>
          <a:prstGeom prst="ellipse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9CB2A568-4638-4652-94F6-872F13B7B4BC}"/>
              </a:ext>
            </a:extLst>
          </p:cNvPr>
          <p:cNvSpPr/>
          <p:nvPr/>
        </p:nvSpPr>
        <p:spPr>
          <a:xfrm>
            <a:off x="11853677" y="345287"/>
            <a:ext cx="78359" cy="5703731"/>
          </a:xfrm>
          <a:prstGeom prst="rect">
            <a:avLst/>
          </a:prstGeom>
          <a:solidFill>
            <a:srgbClr val="A312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A5F57E18-A3AE-4D85-894B-A17FC58A4EF7}"/>
              </a:ext>
            </a:extLst>
          </p:cNvPr>
          <p:cNvSpPr txBox="1"/>
          <p:nvPr/>
        </p:nvSpPr>
        <p:spPr>
          <a:xfrm>
            <a:off x="9786225" y="4224815"/>
            <a:ext cx="19309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Diagramme de séquence</a:t>
            </a:r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3E0F015C-8A90-4D71-AAA3-9B706ADD3C27}"/>
              </a:ext>
            </a:extLst>
          </p:cNvPr>
          <p:cNvSpPr txBox="1"/>
          <p:nvPr/>
        </p:nvSpPr>
        <p:spPr>
          <a:xfrm>
            <a:off x="9792689" y="4746594"/>
            <a:ext cx="19309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Diagramme de classes</a:t>
            </a:r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A1DB2606-7047-45E2-9322-DAC9F93AB6A0}"/>
              </a:ext>
            </a:extLst>
          </p:cNvPr>
          <p:cNvSpPr txBox="1"/>
          <p:nvPr/>
        </p:nvSpPr>
        <p:spPr>
          <a:xfrm>
            <a:off x="9786225" y="5315096"/>
            <a:ext cx="19309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Physique Appliquée – Wi-Fi</a:t>
            </a:r>
          </a:p>
        </p:txBody>
      </p:sp>
      <p:sp>
        <p:nvSpPr>
          <p:cNvPr id="48" name="ZoneTexte 47">
            <a:extLst>
              <a:ext uri="{FF2B5EF4-FFF2-40B4-BE49-F238E27FC236}">
                <a16:creationId xmlns:a16="http://schemas.microsoft.com/office/drawing/2014/main" id="{6D4CEE37-0AE9-44CB-B103-238A9B8CAC47}"/>
              </a:ext>
            </a:extLst>
          </p:cNvPr>
          <p:cNvSpPr txBox="1"/>
          <p:nvPr/>
        </p:nvSpPr>
        <p:spPr>
          <a:xfrm>
            <a:off x="9785604" y="5918351"/>
            <a:ext cx="19309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Planification</a:t>
            </a:r>
          </a:p>
        </p:txBody>
      </p:sp>
    </p:spTree>
    <p:extLst>
      <p:ext uri="{BB962C8B-B14F-4D97-AF65-F5344CB8AC3E}">
        <p14:creationId xmlns:p14="http://schemas.microsoft.com/office/powerpoint/2010/main" val="7797484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associée">
            <a:extLst>
              <a:ext uri="{FF2B5EF4-FFF2-40B4-BE49-F238E27FC236}">
                <a16:creationId xmlns:a16="http://schemas.microsoft.com/office/drawing/2014/main" id="{C816F3D8-CC4C-46B3-A21E-58AE9AD304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77" r="15441"/>
          <a:stretch/>
        </p:blipFill>
        <p:spPr bwMode="auto">
          <a:xfrm>
            <a:off x="143436" y="143435"/>
            <a:ext cx="226963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A865E19C-F420-4342-965A-397CFA370BDA}"/>
              </a:ext>
            </a:extLst>
          </p:cNvPr>
          <p:cNvSpPr txBox="1"/>
          <p:nvPr/>
        </p:nvSpPr>
        <p:spPr>
          <a:xfrm>
            <a:off x="2816352" y="143435"/>
            <a:ext cx="5342576" cy="646331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4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square" rtlCol="0">
            <a:spAutoFit/>
          </a:bodyPr>
          <a:lstStyle/>
          <a:p>
            <a:pPr algn="ctr"/>
            <a:r>
              <a:rPr lang="fr-FR" sz="3600" b="1" dirty="0">
                <a:latin typeface="Eras Medium ITC" panose="020B0602030504020804" pitchFamily="34" charset="0"/>
              </a:rPr>
              <a:t>Déroulement :</a:t>
            </a:r>
            <a:endParaRPr lang="fr-FR" sz="3200" b="1" dirty="0">
              <a:latin typeface="Eras Medium ITC" panose="020B0602030504020804" pitchFamily="34" charset="0"/>
            </a:endParaRPr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7712986F-15D9-48D1-A16C-E324A49A43D4}"/>
              </a:ext>
            </a:extLst>
          </p:cNvPr>
          <p:cNvSpPr/>
          <p:nvPr/>
        </p:nvSpPr>
        <p:spPr>
          <a:xfrm>
            <a:off x="504125" y="3049465"/>
            <a:ext cx="9135542" cy="60374"/>
          </a:xfrm>
          <a:prstGeom prst="roundRect">
            <a:avLst>
              <a:gd name="adj" fmla="val 50000"/>
            </a:avLst>
          </a:prstGeom>
          <a:solidFill>
            <a:srgbClr val="A31257"/>
          </a:solidFill>
          <a:ln>
            <a:solidFill>
              <a:srgbClr val="A412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5371ADA4-FD5B-451E-A914-DB5BD5EAFA4F}"/>
              </a:ext>
            </a:extLst>
          </p:cNvPr>
          <p:cNvSpPr/>
          <p:nvPr/>
        </p:nvSpPr>
        <p:spPr>
          <a:xfrm>
            <a:off x="215109" y="2861453"/>
            <a:ext cx="426729" cy="436398"/>
          </a:xfrm>
          <a:prstGeom prst="ellipse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74923205-BBFF-4D38-A95E-AD9114BA1F9F}"/>
              </a:ext>
            </a:extLst>
          </p:cNvPr>
          <p:cNvSpPr/>
          <p:nvPr/>
        </p:nvSpPr>
        <p:spPr>
          <a:xfrm>
            <a:off x="1835825" y="2861453"/>
            <a:ext cx="426729" cy="436398"/>
          </a:xfrm>
          <a:prstGeom prst="ellipse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7A522763-6A1C-4991-AB37-E2E4CE81E2BA}"/>
              </a:ext>
            </a:extLst>
          </p:cNvPr>
          <p:cNvSpPr/>
          <p:nvPr/>
        </p:nvSpPr>
        <p:spPr>
          <a:xfrm>
            <a:off x="2529734" y="2858815"/>
            <a:ext cx="426729" cy="436398"/>
          </a:xfrm>
          <a:prstGeom prst="ellipse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DAAA17D3-89D1-4A6A-8FD9-6176FA4A5D71}"/>
              </a:ext>
            </a:extLst>
          </p:cNvPr>
          <p:cNvSpPr txBox="1"/>
          <p:nvPr/>
        </p:nvSpPr>
        <p:spPr>
          <a:xfrm rot="18644952">
            <a:off x="-657" y="2110629"/>
            <a:ext cx="18742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Présentation du projet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22C27595-2BAE-4F9B-86F1-44E90695D8A7}"/>
              </a:ext>
            </a:extLst>
          </p:cNvPr>
          <p:cNvSpPr txBox="1"/>
          <p:nvPr/>
        </p:nvSpPr>
        <p:spPr>
          <a:xfrm rot="18644952">
            <a:off x="1653857" y="2096588"/>
            <a:ext cx="18742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Schématisation réseau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FEBB1535-1A3C-4365-9AE4-B8962F7FF42B}"/>
              </a:ext>
            </a:extLst>
          </p:cNvPr>
          <p:cNvSpPr txBox="1"/>
          <p:nvPr/>
        </p:nvSpPr>
        <p:spPr>
          <a:xfrm rot="18644952">
            <a:off x="2258773" y="1852888"/>
            <a:ext cx="25175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Diagramme de cas d’utilisation</a:t>
            </a:r>
          </a:p>
        </p:txBody>
      </p:sp>
      <p:sp>
        <p:nvSpPr>
          <p:cNvPr id="25" name="Rectangle : coins arrondis 24">
            <a:extLst>
              <a:ext uri="{FF2B5EF4-FFF2-40B4-BE49-F238E27FC236}">
                <a16:creationId xmlns:a16="http://schemas.microsoft.com/office/drawing/2014/main" id="{E40A7B39-1DFE-4909-A257-7BF66176AFCF}"/>
              </a:ext>
            </a:extLst>
          </p:cNvPr>
          <p:cNvSpPr/>
          <p:nvPr/>
        </p:nvSpPr>
        <p:spPr>
          <a:xfrm rot="5400000">
            <a:off x="803635" y="3138666"/>
            <a:ext cx="225112" cy="60374"/>
          </a:xfrm>
          <a:prstGeom prst="roundRect">
            <a:avLst>
              <a:gd name="adj" fmla="val 50000"/>
            </a:avLst>
          </a:prstGeom>
          <a:solidFill>
            <a:srgbClr val="A31257"/>
          </a:solidFill>
          <a:ln>
            <a:solidFill>
              <a:srgbClr val="A412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Rectangle : coins arrondis 25">
            <a:extLst>
              <a:ext uri="{FF2B5EF4-FFF2-40B4-BE49-F238E27FC236}">
                <a16:creationId xmlns:a16="http://schemas.microsoft.com/office/drawing/2014/main" id="{988A0DE9-C1D4-4F62-95D3-4E56B5CB1BA7}"/>
              </a:ext>
            </a:extLst>
          </p:cNvPr>
          <p:cNvSpPr/>
          <p:nvPr/>
        </p:nvSpPr>
        <p:spPr>
          <a:xfrm rot="5400000">
            <a:off x="1126275" y="3145875"/>
            <a:ext cx="225112" cy="60374"/>
          </a:xfrm>
          <a:prstGeom prst="roundRect">
            <a:avLst>
              <a:gd name="adj" fmla="val 50000"/>
            </a:avLst>
          </a:prstGeom>
          <a:solidFill>
            <a:srgbClr val="A31257"/>
          </a:solidFill>
          <a:ln>
            <a:solidFill>
              <a:srgbClr val="A412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 : coins arrondis 26">
            <a:extLst>
              <a:ext uri="{FF2B5EF4-FFF2-40B4-BE49-F238E27FC236}">
                <a16:creationId xmlns:a16="http://schemas.microsoft.com/office/drawing/2014/main" id="{008445F2-B9BE-4329-B9E4-3003A41ED0DB}"/>
              </a:ext>
            </a:extLst>
          </p:cNvPr>
          <p:cNvSpPr/>
          <p:nvPr/>
        </p:nvSpPr>
        <p:spPr>
          <a:xfrm rot="5400000">
            <a:off x="1430815" y="3138666"/>
            <a:ext cx="225112" cy="60374"/>
          </a:xfrm>
          <a:prstGeom prst="roundRect">
            <a:avLst>
              <a:gd name="adj" fmla="val 50000"/>
            </a:avLst>
          </a:prstGeom>
          <a:solidFill>
            <a:srgbClr val="A31257"/>
          </a:solidFill>
          <a:ln>
            <a:solidFill>
              <a:srgbClr val="A412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405B3035-371C-4E70-9A0C-FFF664E12156}"/>
              </a:ext>
            </a:extLst>
          </p:cNvPr>
          <p:cNvSpPr txBox="1"/>
          <p:nvPr/>
        </p:nvSpPr>
        <p:spPr>
          <a:xfrm rot="18665530">
            <a:off x="-183780" y="3648926"/>
            <a:ext cx="12597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Schéma global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1DC01E82-8C40-44D5-9F47-5BC6F6FA2D3C}"/>
              </a:ext>
            </a:extLst>
          </p:cNvPr>
          <p:cNvSpPr txBox="1"/>
          <p:nvPr/>
        </p:nvSpPr>
        <p:spPr>
          <a:xfrm rot="18665530">
            <a:off x="-176770" y="3822382"/>
            <a:ext cx="17328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Schéma personnalisé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7B3A7607-4394-4760-842D-452207886078}"/>
              </a:ext>
            </a:extLst>
          </p:cNvPr>
          <p:cNvSpPr txBox="1"/>
          <p:nvPr/>
        </p:nvSpPr>
        <p:spPr>
          <a:xfrm rot="18665530">
            <a:off x="182030" y="3842762"/>
            <a:ext cx="17328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Tâches personnelles</a:t>
            </a: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C3C8B581-FAC8-415B-8069-B2A5192EE081}"/>
              </a:ext>
            </a:extLst>
          </p:cNvPr>
          <p:cNvSpPr txBox="1"/>
          <p:nvPr/>
        </p:nvSpPr>
        <p:spPr>
          <a:xfrm>
            <a:off x="32495" y="6488668"/>
            <a:ext cx="395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</a:p>
        </p:txBody>
      </p:sp>
      <p:sp>
        <p:nvSpPr>
          <p:cNvPr id="45" name="Ellipse 44">
            <a:extLst>
              <a:ext uri="{FF2B5EF4-FFF2-40B4-BE49-F238E27FC236}">
                <a16:creationId xmlns:a16="http://schemas.microsoft.com/office/drawing/2014/main" id="{77859528-257C-4FA3-AA91-91FCD2774741}"/>
              </a:ext>
            </a:extLst>
          </p:cNvPr>
          <p:cNvSpPr/>
          <p:nvPr/>
        </p:nvSpPr>
        <p:spPr>
          <a:xfrm>
            <a:off x="3223643" y="2858815"/>
            <a:ext cx="426729" cy="436398"/>
          </a:xfrm>
          <a:prstGeom prst="ellipse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233C15A8-C374-4F5B-B0D3-E47462EFCBF7}"/>
              </a:ext>
            </a:extLst>
          </p:cNvPr>
          <p:cNvSpPr txBox="1"/>
          <p:nvPr/>
        </p:nvSpPr>
        <p:spPr>
          <a:xfrm rot="18644952">
            <a:off x="2739088" y="2098872"/>
            <a:ext cx="25175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Application de supervision</a:t>
            </a:r>
          </a:p>
        </p:txBody>
      </p:sp>
      <p:sp>
        <p:nvSpPr>
          <p:cNvPr id="47" name="Rectangle : coins arrondis 46">
            <a:extLst>
              <a:ext uri="{FF2B5EF4-FFF2-40B4-BE49-F238E27FC236}">
                <a16:creationId xmlns:a16="http://schemas.microsoft.com/office/drawing/2014/main" id="{9A34219B-D549-4D9D-AB83-CE2984E0BF2A}"/>
              </a:ext>
            </a:extLst>
          </p:cNvPr>
          <p:cNvSpPr/>
          <p:nvPr/>
        </p:nvSpPr>
        <p:spPr>
          <a:xfrm rot="5400000">
            <a:off x="3835183" y="3145875"/>
            <a:ext cx="225112" cy="60374"/>
          </a:xfrm>
          <a:prstGeom prst="roundRect">
            <a:avLst>
              <a:gd name="adj" fmla="val 50000"/>
            </a:avLst>
          </a:prstGeom>
          <a:solidFill>
            <a:srgbClr val="A31257"/>
          </a:solidFill>
          <a:ln>
            <a:solidFill>
              <a:srgbClr val="A412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Rectangle : coins arrondis 47">
            <a:extLst>
              <a:ext uri="{FF2B5EF4-FFF2-40B4-BE49-F238E27FC236}">
                <a16:creationId xmlns:a16="http://schemas.microsoft.com/office/drawing/2014/main" id="{269EE8FA-044C-41DC-93AB-84AAA3C919B7}"/>
              </a:ext>
            </a:extLst>
          </p:cNvPr>
          <p:cNvSpPr/>
          <p:nvPr/>
        </p:nvSpPr>
        <p:spPr>
          <a:xfrm rot="5400000">
            <a:off x="4157850" y="3145875"/>
            <a:ext cx="225112" cy="60374"/>
          </a:xfrm>
          <a:prstGeom prst="roundRect">
            <a:avLst>
              <a:gd name="adj" fmla="val 50000"/>
            </a:avLst>
          </a:prstGeom>
          <a:solidFill>
            <a:srgbClr val="A31257"/>
          </a:solidFill>
          <a:ln>
            <a:solidFill>
              <a:srgbClr val="A412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Rectangle : coins arrondis 48">
            <a:extLst>
              <a:ext uri="{FF2B5EF4-FFF2-40B4-BE49-F238E27FC236}">
                <a16:creationId xmlns:a16="http://schemas.microsoft.com/office/drawing/2014/main" id="{6DF9ADEA-67D7-474A-895F-79C9B620E372}"/>
              </a:ext>
            </a:extLst>
          </p:cNvPr>
          <p:cNvSpPr/>
          <p:nvPr/>
        </p:nvSpPr>
        <p:spPr>
          <a:xfrm rot="5400000">
            <a:off x="4464237" y="3152470"/>
            <a:ext cx="225112" cy="60374"/>
          </a:xfrm>
          <a:prstGeom prst="roundRect">
            <a:avLst>
              <a:gd name="adj" fmla="val 50000"/>
            </a:avLst>
          </a:prstGeom>
          <a:solidFill>
            <a:srgbClr val="A31257"/>
          </a:solidFill>
          <a:ln>
            <a:solidFill>
              <a:srgbClr val="A412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Rectangle : coins arrondis 49">
            <a:extLst>
              <a:ext uri="{FF2B5EF4-FFF2-40B4-BE49-F238E27FC236}">
                <a16:creationId xmlns:a16="http://schemas.microsoft.com/office/drawing/2014/main" id="{F7D37165-6955-457F-96D0-47F6D710A941}"/>
              </a:ext>
            </a:extLst>
          </p:cNvPr>
          <p:cNvSpPr/>
          <p:nvPr/>
        </p:nvSpPr>
        <p:spPr>
          <a:xfrm rot="5400000">
            <a:off x="4778717" y="3146090"/>
            <a:ext cx="225112" cy="60374"/>
          </a:xfrm>
          <a:prstGeom prst="roundRect">
            <a:avLst>
              <a:gd name="adj" fmla="val 50000"/>
            </a:avLst>
          </a:prstGeom>
          <a:solidFill>
            <a:srgbClr val="A31257"/>
          </a:solidFill>
          <a:ln>
            <a:solidFill>
              <a:srgbClr val="A412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1" name="Rectangle : coins arrondis 50">
            <a:extLst>
              <a:ext uri="{FF2B5EF4-FFF2-40B4-BE49-F238E27FC236}">
                <a16:creationId xmlns:a16="http://schemas.microsoft.com/office/drawing/2014/main" id="{5076B304-F6EA-4B95-89C2-35D4C386D04E}"/>
              </a:ext>
            </a:extLst>
          </p:cNvPr>
          <p:cNvSpPr/>
          <p:nvPr/>
        </p:nvSpPr>
        <p:spPr>
          <a:xfrm rot="5400000">
            <a:off x="5127959" y="3152470"/>
            <a:ext cx="225112" cy="60374"/>
          </a:xfrm>
          <a:prstGeom prst="roundRect">
            <a:avLst>
              <a:gd name="adj" fmla="val 50000"/>
            </a:avLst>
          </a:prstGeom>
          <a:solidFill>
            <a:srgbClr val="A31257"/>
          </a:solidFill>
          <a:ln>
            <a:solidFill>
              <a:srgbClr val="A412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Rectangle : coins arrondis 51">
            <a:extLst>
              <a:ext uri="{FF2B5EF4-FFF2-40B4-BE49-F238E27FC236}">
                <a16:creationId xmlns:a16="http://schemas.microsoft.com/office/drawing/2014/main" id="{9BFDEF76-DAC7-45BC-95E7-CD2F73138051}"/>
              </a:ext>
            </a:extLst>
          </p:cNvPr>
          <p:cNvSpPr/>
          <p:nvPr/>
        </p:nvSpPr>
        <p:spPr>
          <a:xfrm rot="5400000">
            <a:off x="5481390" y="3152470"/>
            <a:ext cx="225112" cy="60374"/>
          </a:xfrm>
          <a:prstGeom prst="roundRect">
            <a:avLst>
              <a:gd name="adj" fmla="val 50000"/>
            </a:avLst>
          </a:prstGeom>
          <a:solidFill>
            <a:srgbClr val="A31257"/>
          </a:solidFill>
          <a:ln>
            <a:solidFill>
              <a:srgbClr val="A412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3" name="Rectangle : coins arrondis 52">
            <a:extLst>
              <a:ext uri="{FF2B5EF4-FFF2-40B4-BE49-F238E27FC236}">
                <a16:creationId xmlns:a16="http://schemas.microsoft.com/office/drawing/2014/main" id="{654CFE47-4EC1-4A19-AC82-16DEA0B377A2}"/>
              </a:ext>
            </a:extLst>
          </p:cNvPr>
          <p:cNvSpPr/>
          <p:nvPr/>
        </p:nvSpPr>
        <p:spPr>
          <a:xfrm rot="5400000">
            <a:off x="5795870" y="3152470"/>
            <a:ext cx="225112" cy="60374"/>
          </a:xfrm>
          <a:prstGeom prst="roundRect">
            <a:avLst>
              <a:gd name="adj" fmla="val 50000"/>
            </a:avLst>
          </a:prstGeom>
          <a:solidFill>
            <a:srgbClr val="A31257"/>
          </a:solidFill>
          <a:ln>
            <a:solidFill>
              <a:srgbClr val="A412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7D4DBF32-2785-4764-8392-B13E33E12D79}"/>
              </a:ext>
            </a:extLst>
          </p:cNvPr>
          <p:cNvSpPr txBox="1"/>
          <p:nvPr/>
        </p:nvSpPr>
        <p:spPr>
          <a:xfrm rot="18665530">
            <a:off x="2483948" y="3806748"/>
            <a:ext cx="17328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Lancer une partie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D0A81212-40B6-4FD9-AAEC-675A9FDDA06D}"/>
              </a:ext>
            </a:extLst>
          </p:cNvPr>
          <p:cNvSpPr txBox="1"/>
          <p:nvPr/>
        </p:nvSpPr>
        <p:spPr>
          <a:xfrm rot="18665530">
            <a:off x="2411211" y="4046035"/>
            <a:ext cx="22619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Communication avec la BDD</a:t>
            </a:r>
          </a:p>
        </p:txBody>
      </p:sp>
      <p:sp>
        <p:nvSpPr>
          <p:cNvPr id="56" name="ZoneTexte 55">
            <a:extLst>
              <a:ext uri="{FF2B5EF4-FFF2-40B4-BE49-F238E27FC236}">
                <a16:creationId xmlns:a16="http://schemas.microsoft.com/office/drawing/2014/main" id="{7B6470E9-FA4B-49E3-87CE-28BA8C9946FA}"/>
              </a:ext>
            </a:extLst>
          </p:cNvPr>
          <p:cNvSpPr txBox="1"/>
          <p:nvPr/>
        </p:nvSpPr>
        <p:spPr>
          <a:xfrm rot="18665530">
            <a:off x="2735819" y="4035820"/>
            <a:ext cx="22619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Superviser</a:t>
            </a:r>
          </a:p>
        </p:txBody>
      </p:sp>
      <p:sp>
        <p:nvSpPr>
          <p:cNvPr id="57" name="ZoneTexte 56">
            <a:extLst>
              <a:ext uri="{FF2B5EF4-FFF2-40B4-BE49-F238E27FC236}">
                <a16:creationId xmlns:a16="http://schemas.microsoft.com/office/drawing/2014/main" id="{87E22FC0-C0D1-4D02-B07F-03295B24EA48}"/>
              </a:ext>
            </a:extLst>
          </p:cNvPr>
          <p:cNvSpPr txBox="1"/>
          <p:nvPr/>
        </p:nvSpPr>
        <p:spPr>
          <a:xfrm rot="18665530">
            <a:off x="3055223" y="4021781"/>
            <a:ext cx="22619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Récupération de l’image </a:t>
            </a:r>
          </a:p>
        </p:txBody>
      </p:sp>
      <p:sp>
        <p:nvSpPr>
          <p:cNvPr id="58" name="ZoneTexte 57">
            <a:extLst>
              <a:ext uri="{FF2B5EF4-FFF2-40B4-BE49-F238E27FC236}">
                <a16:creationId xmlns:a16="http://schemas.microsoft.com/office/drawing/2014/main" id="{36DDDE7E-AAE3-431F-9819-61AD9A1A46D8}"/>
              </a:ext>
            </a:extLst>
          </p:cNvPr>
          <p:cNvSpPr txBox="1"/>
          <p:nvPr/>
        </p:nvSpPr>
        <p:spPr>
          <a:xfrm rot="18665530">
            <a:off x="3425109" y="4021780"/>
            <a:ext cx="22619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Envoi d’indice</a:t>
            </a:r>
          </a:p>
        </p:txBody>
      </p:sp>
      <p:sp>
        <p:nvSpPr>
          <p:cNvPr id="59" name="ZoneTexte 58">
            <a:extLst>
              <a:ext uri="{FF2B5EF4-FFF2-40B4-BE49-F238E27FC236}">
                <a16:creationId xmlns:a16="http://schemas.microsoft.com/office/drawing/2014/main" id="{83BE3723-BE7A-43E8-B798-0CD7AA270203}"/>
              </a:ext>
            </a:extLst>
          </p:cNvPr>
          <p:cNvSpPr txBox="1"/>
          <p:nvPr/>
        </p:nvSpPr>
        <p:spPr>
          <a:xfrm rot="18665530">
            <a:off x="3730096" y="4008539"/>
            <a:ext cx="22619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Fin de partie</a:t>
            </a:r>
          </a:p>
        </p:txBody>
      </p:sp>
      <p:sp>
        <p:nvSpPr>
          <p:cNvPr id="60" name="ZoneTexte 59">
            <a:extLst>
              <a:ext uri="{FF2B5EF4-FFF2-40B4-BE49-F238E27FC236}">
                <a16:creationId xmlns:a16="http://schemas.microsoft.com/office/drawing/2014/main" id="{FB3744EF-0545-468D-A38F-9CB2BE0B71E7}"/>
              </a:ext>
            </a:extLst>
          </p:cNvPr>
          <p:cNvSpPr txBox="1"/>
          <p:nvPr/>
        </p:nvSpPr>
        <p:spPr>
          <a:xfrm rot="18665530">
            <a:off x="4035084" y="4035819"/>
            <a:ext cx="22619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Classement</a:t>
            </a:r>
          </a:p>
        </p:txBody>
      </p:sp>
      <p:sp>
        <p:nvSpPr>
          <p:cNvPr id="61" name="Ellipse 60">
            <a:extLst>
              <a:ext uri="{FF2B5EF4-FFF2-40B4-BE49-F238E27FC236}">
                <a16:creationId xmlns:a16="http://schemas.microsoft.com/office/drawing/2014/main" id="{B8D6CD42-5E40-4237-A4A9-238538D5D1B5}"/>
              </a:ext>
            </a:extLst>
          </p:cNvPr>
          <p:cNvSpPr/>
          <p:nvPr/>
        </p:nvSpPr>
        <p:spPr>
          <a:xfrm>
            <a:off x="6276345" y="2858815"/>
            <a:ext cx="426729" cy="436398"/>
          </a:xfrm>
          <a:prstGeom prst="ellipse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2" name="Ellipse 61">
            <a:extLst>
              <a:ext uri="{FF2B5EF4-FFF2-40B4-BE49-F238E27FC236}">
                <a16:creationId xmlns:a16="http://schemas.microsoft.com/office/drawing/2014/main" id="{CE1AA51B-200D-4534-947D-B8ED2C4EE743}"/>
              </a:ext>
            </a:extLst>
          </p:cNvPr>
          <p:cNvSpPr/>
          <p:nvPr/>
        </p:nvSpPr>
        <p:spPr>
          <a:xfrm>
            <a:off x="7031219" y="2858815"/>
            <a:ext cx="426729" cy="436398"/>
          </a:xfrm>
          <a:prstGeom prst="ellipse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3" name="Ellipse 62">
            <a:extLst>
              <a:ext uri="{FF2B5EF4-FFF2-40B4-BE49-F238E27FC236}">
                <a16:creationId xmlns:a16="http://schemas.microsoft.com/office/drawing/2014/main" id="{2E0C12C7-4026-45C4-BABE-7570D652466C}"/>
              </a:ext>
            </a:extLst>
          </p:cNvPr>
          <p:cNvSpPr/>
          <p:nvPr/>
        </p:nvSpPr>
        <p:spPr>
          <a:xfrm>
            <a:off x="7786093" y="2858815"/>
            <a:ext cx="426729" cy="436398"/>
          </a:xfrm>
          <a:prstGeom prst="ellipse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4" name="Ellipse 63">
            <a:extLst>
              <a:ext uri="{FF2B5EF4-FFF2-40B4-BE49-F238E27FC236}">
                <a16:creationId xmlns:a16="http://schemas.microsoft.com/office/drawing/2014/main" id="{01B1616E-6384-4AC6-B76B-1A29969F9DB2}"/>
              </a:ext>
            </a:extLst>
          </p:cNvPr>
          <p:cNvSpPr/>
          <p:nvPr/>
        </p:nvSpPr>
        <p:spPr>
          <a:xfrm>
            <a:off x="8540967" y="2863624"/>
            <a:ext cx="426729" cy="436398"/>
          </a:xfrm>
          <a:prstGeom prst="ellipse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5" name="Ellipse 64">
            <a:extLst>
              <a:ext uri="{FF2B5EF4-FFF2-40B4-BE49-F238E27FC236}">
                <a16:creationId xmlns:a16="http://schemas.microsoft.com/office/drawing/2014/main" id="{5942D1F0-E141-40A6-BF3E-12465FAC5378}"/>
              </a:ext>
            </a:extLst>
          </p:cNvPr>
          <p:cNvSpPr/>
          <p:nvPr/>
        </p:nvSpPr>
        <p:spPr>
          <a:xfrm>
            <a:off x="9304561" y="2851902"/>
            <a:ext cx="426729" cy="436398"/>
          </a:xfrm>
          <a:prstGeom prst="ellipse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6" name="ZoneTexte 65">
            <a:extLst>
              <a:ext uri="{FF2B5EF4-FFF2-40B4-BE49-F238E27FC236}">
                <a16:creationId xmlns:a16="http://schemas.microsoft.com/office/drawing/2014/main" id="{B0888803-36CF-4A5C-A610-F691741D4217}"/>
              </a:ext>
            </a:extLst>
          </p:cNvPr>
          <p:cNvSpPr txBox="1"/>
          <p:nvPr/>
        </p:nvSpPr>
        <p:spPr>
          <a:xfrm rot="18644952">
            <a:off x="5638933" y="2246464"/>
            <a:ext cx="25175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Diagramme de séquence</a:t>
            </a:r>
          </a:p>
        </p:txBody>
      </p:sp>
      <p:sp>
        <p:nvSpPr>
          <p:cNvPr id="67" name="ZoneTexte 66">
            <a:extLst>
              <a:ext uri="{FF2B5EF4-FFF2-40B4-BE49-F238E27FC236}">
                <a16:creationId xmlns:a16="http://schemas.microsoft.com/office/drawing/2014/main" id="{0EEA80E2-29D5-41FB-AE09-7745884DB0BC}"/>
              </a:ext>
            </a:extLst>
          </p:cNvPr>
          <p:cNvSpPr txBox="1"/>
          <p:nvPr/>
        </p:nvSpPr>
        <p:spPr>
          <a:xfrm rot="18644952">
            <a:off x="6298700" y="2340289"/>
            <a:ext cx="25175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Diagramme de classes</a:t>
            </a:r>
          </a:p>
        </p:txBody>
      </p:sp>
      <p:sp>
        <p:nvSpPr>
          <p:cNvPr id="68" name="ZoneTexte 67">
            <a:extLst>
              <a:ext uri="{FF2B5EF4-FFF2-40B4-BE49-F238E27FC236}">
                <a16:creationId xmlns:a16="http://schemas.microsoft.com/office/drawing/2014/main" id="{C6B65D48-6DE4-49ED-B7F7-DF55BCFFCB03}"/>
              </a:ext>
            </a:extLst>
          </p:cNvPr>
          <p:cNvSpPr txBox="1"/>
          <p:nvPr/>
        </p:nvSpPr>
        <p:spPr>
          <a:xfrm rot="18644952">
            <a:off x="7265962" y="2112677"/>
            <a:ext cx="25175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Physique Appliquée – Wi-Fi</a:t>
            </a:r>
          </a:p>
        </p:txBody>
      </p:sp>
      <p:sp>
        <p:nvSpPr>
          <p:cNvPr id="69" name="ZoneTexte 68">
            <a:extLst>
              <a:ext uri="{FF2B5EF4-FFF2-40B4-BE49-F238E27FC236}">
                <a16:creationId xmlns:a16="http://schemas.microsoft.com/office/drawing/2014/main" id="{2F0C107C-5C2F-4825-AE69-8D28A357B29D}"/>
              </a:ext>
            </a:extLst>
          </p:cNvPr>
          <p:cNvSpPr txBox="1"/>
          <p:nvPr/>
        </p:nvSpPr>
        <p:spPr>
          <a:xfrm rot="18644952">
            <a:off x="7415633" y="2823545"/>
            <a:ext cx="25175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Planification</a:t>
            </a:r>
          </a:p>
        </p:txBody>
      </p:sp>
      <p:sp>
        <p:nvSpPr>
          <p:cNvPr id="70" name="ZoneTexte 69">
            <a:extLst>
              <a:ext uri="{FF2B5EF4-FFF2-40B4-BE49-F238E27FC236}">
                <a16:creationId xmlns:a16="http://schemas.microsoft.com/office/drawing/2014/main" id="{8FBCF5A2-866C-4BAE-A753-40BB03ABB580}"/>
              </a:ext>
            </a:extLst>
          </p:cNvPr>
          <p:cNvSpPr txBox="1"/>
          <p:nvPr/>
        </p:nvSpPr>
        <p:spPr>
          <a:xfrm rot="18644952">
            <a:off x="8469655" y="2468112"/>
            <a:ext cx="25175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Organisation / Suivi</a:t>
            </a:r>
          </a:p>
        </p:txBody>
      </p:sp>
    </p:spTree>
    <p:extLst>
      <p:ext uri="{BB962C8B-B14F-4D97-AF65-F5344CB8AC3E}">
        <p14:creationId xmlns:p14="http://schemas.microsoft.com/office/powerpoint/2010/main" val="2476034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associée">
            <a:extLst>
              <a:ext uri="{FF2B5EF4-FFF2-40B4-BE49-F238E27FC236}">
                <a16:creationId xmlns:a16="http://schemas.microsoft.com/office/drawing/2014/main" id="{C816F3D8-CC4C-46B3-A21E-58AE9AD304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77" r="15441"/>
          <a:stretch/>
        </p:blipFill>
        <p:spPr bwMode="auto">
          <a:xfrm>
            <a:off x="143436" y="143435"/>
            <a:ext cx="226963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1582123C-25BF-42F1-97F8-35FFB48DFFAA}"/>
              </a:ext>
            </a:extLst>
          </p:cNvPr>
          <p:cNvSpPr txBox="1"/>
          <p:nvPr/>
        </p:nvSpPr>
        <p:spPr>
          <a:xfrm>
            <a:off x="2477079" y="168260"/>
            <a:ext cx="6848856" cy="584775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4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square" rtlCol="0">
            <a:spAutoFit/>
          </a:bodyPr>
          <a:lstStyle/>
          <a:p>
            <a:pPr algn="ctr"/>
            <a:r>
              <a:rPr lang="fr-FR" sz="3200" b="1" dirty="0">
                <a:latin typeface="Eras Medium ITC" panose="020B0602030504020804" pitchFamily="34" charset="0"/>
              </a:rPr>
              <a:t>Planification Gantt - </a:t>
            </a:r>
            <a:r>
              <a:rPr lang="fr-FR" sz="2800" b="1" dirty="0">
                <a:solidFill>
                  <a:srgbClr val="A41258"/>
                </a:solidFill>
                <a:latin typeface="Eras Medium ITC" panose="020B0602030504020804" pitchFamily="34" charset="0"/>
              </a:rPr>
              <a:t>Partie personnelle </a:t>
            </a:r>
            <a:r>
              <a:rPr lang="fr-FR" sz="2800" b="1" dirty="0">
                <a:latin typeface="Eras Medium ITC" panose="020B0602030504020804" pitchFamily="34" charset="0"/>
              </a:rPr>
              <a:t>: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C6C9B6DA-3D2F-44E1-8F81-AEBD941816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8403"/>
          <a:stretch/>
        </p:blipFill>
        <p:spPr>
          <a:xfrm>
            <a:off x="111708" y="1607574"/>
            <a:ext cx="9214227" cy="6882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3" name="ZoneTexte 42">
            <a:extLst>
              <a:ext uri="{FF2B5EF4-FFF2-40B4-BE49-F238E27FC236}">
                <a16:creationId xmlns:a16="http://schemas.microsoft.com/office/drawing/2014/main" id="{59538CA6-34CF-4D78-B829-B11BEF8E0498}"/>
              </a:ext>
            </a:extLst>
          </p:cNvPr>
          <p:cNvSpPr txBox="1"/>
          <p:nvPr/>
        </p:nvSpPr>
        <p:spPr>
          <a:xfrm>
            <a:off x="0" y="6432992"/>
            <a:ext cx="481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</a:t>
            </a:r>
          </a:p>
        </p:txBody>
      </p:sp>
      <p:pic>
        <p:nvPicPr>
          <p:cNvPr id="44" name="Image 43">
            <a:extLst>
              <a:ext uri="{FF2B5EF4-FFF2-40B4-BE49-F238E27FC236}">
                <a16:creationId xmlns:a16="http://schemas.microsoft.com/office/drawing/2014/main" id="{923F1530-7EA0-4439-B77C-14AAE20CC8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597" b="74669"/>
          <a:stretch/>
        </p:blipFill>
        <p:spPr>
          <a:xfrm>
            <a:off x="111708" y="2688079"/>
            <a:ext cx="9214227" cy="8150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5" name="Image 44">
            <a:extLst>
              <a:ext uri="{FF2B5EF4-FFF2-40B4-BE49-F238E27FC236}">
                <a16:creationId xmlns:a16="http://schemas.microsoft.com/office/drawing/2014/main" id="{48569626-8C5D-4A37-94EC-0CA3FEAE81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5290" b="58013"/>
          <a:stretch/>
        </p:blipFill>
        <p:spPr>
          <a:xfrm>
            <a:off x="87199" y="3919295"/>
            <a:ext cx="9214227" cy="9908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6" name="Image 45">
            <a:extLst>
              <a:ext uri="{FF2B5EF4-FFF2-40B4-BE49-F238E27FC236}">
                <a16:creationId xmlns:a16="http://schemas.microsoft.com/office/drawing/2014/main" id="{4E8DBBA9-B486-4D40-8C57-D6D08AD065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2304" b="49251"/>
          <a:stretch/>
        </p:blipFill>
        <p:spPr>
          <a:xfrm>
            <a:off x="111707" y="5367355"/>
            <a:ext cx="9214227" cy="5011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Organigramme : Terminateur 8">
            <a:extLst>
              <a:ext uri="{FF2B5EF4-FFF2-40B4-BE49-F238E27FC236}">
                <a16:creationId xmlns:a16="http://schemas.microsoft.com/office/drawing/2014/main" id="{6A689582-2E39-4567-A990-AFCC0EC54375}"/>
              </a:ext>
            </a:extLst>
          </p:cNvPr>
          <p:cNvSpPr/>
          <p:nvPr/>
        </p:nvSpPr>
        <p:spPr>
          <a:xfrm>
            <a:off x="11782810" y="1022638"/>
            <a:ext cx="137445" cy="71437"/>
          </a:xfrm>
          <a:prstGeom prst="flowChartTerminator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0" name="Organigramme : Terminateur 9">
            <a:extLst>
              <a:ext uri="{FF2B5EF4-FFF2-40B4-BE49-F238E27FC236}">
                <a16:creationId xmlns:a16="http://schemas.microsoft.com/office/drawing/2014/main" id="{8222773A-21A9-485F-AE5F-77295711C30E}"/>
              </a:ext>
            </a:extLst>
          </p:cNvPr>
          <p:cNvSpPr/>
          <p:nvPr/>
        </p:nvSpPr>
        <p:spPr>
          <a:xfrm>
            <a:off x="11782811" y="808982"/>
            <a:ext cx="137445" cy="71437"/>
          </a:xfrm>
          <a:prstGeom prst="flowChartTerminator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1" name="Organigramme : Terminateur 10">
            <a:extLst>
              <a:ext uri="{FF2B5EF4-FFF2-40B4-BE49-F238E27FC236}">
                <a16:creationId xmlns:a16="http://schemas.microsoft.com/office/drawing/2014/main" id="{7D587EDA-F382-4460-9AB2-91D25D9117BD}"/>
              </a:ext>
            </a:extLst>
          </p:cNvPr>
          <p:cNvSpPr/>
          <p:nvPr/>
        </p:nvSpPr>
        <p:spPr>
          <a:xfrm>
            <a:off x="11780105" y="596427"/>
            <a:ext cx="137445" cy="71437"/>
          </a:xfrm>
          <a:prstGeom prst="flowChartTerminator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0ADAC587-8506-4529-8164-FBA2E0693196}"/>
              </a:ext>
            </a:extLst>
          </p:cNvPr>
          <p:cNvSpPr/>
          <p:nvPr/>
        </p:nvSpPr>
        <p:spPr>
          <a:xfrm>
            <a:off x="11740896" y="143435"/>
            <a:ext cx="307668" cy="317709"/>
          </a:xfrm>
          <a:prstGeom prst="ellipse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6FA0C655-AEF8-4F42-8F18-6A1773E95485}"/>
              </a:ext>
            </a:extLst>
          </p:cNvPr>
          <p:cNvSpPr txBox="1"/>
          <p:nvPr/>
        </p:nvSpPr>
        <p:spPr>
          <a:xfrm>
            <a:off x="9863775" y="181652"/>
            <a:ext cx="1874223" cy="261610"/>
          </a:xfrm>
          <a:prstGeom prst="rect">
            <a:avLst/>
          </a:prstGeom>
          <a:noFill/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Présentation du projet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A97AE98D-F3BF-4632-AC3C-2E9C35555A4B}"/>
              </a:ext>
            </a:extLst>
          </p:cNvPr>
          <p:cNvSpPr txBox="1"/>
          <p:nvPr/>
        </p:nvSpPr>
        <p:spPr>
          <a:xfrm>
            <a:off x="9926211" y="507693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Schéma global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1CA242C9-CD66-4EED-8134-2728930B05A0}"/>
              </a:ext>
            </a:extLst>
          </p:cNvPr>
          <p:cNvSpPr txBox="1"/>
          <p:nvPr/>
        </p:nvSpPr>
        <p:spPr>
          <a:xfrm>
            <a:off x="9946504" y="727130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Schéma personnalisé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311366EA-0787-4010-8716-26A7561D2FCD}"/>
              </a:ext>
            </a:extLst>
          </p:cNvPr>
          <p:cNvSpPr txBox="1"/>
          <p:nvPr/>
        </p:nvSpPr>
        <p:spPr>
          <a:xfrm>
            <a:off x="9941401" y="918998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Tâches personnelles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C53AB26C-29F7-43A0-9E2A-2A39CE5B52BB}"/>
              </a:ext>
            </a:extLst>
          </p:cNvPr>
          <p:cNvSpPr txBox="1"/>
          <p:nvPr/>
        </p:nvSpPr>
        <p:spPr>
          <a:xfrm>
            <a:off x="9865580" y="1281294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Schématisation réseau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FED4E706-6C53-46F0-B668-5276691D323A}"/>
              </a:ext>
            </a:extLst>
          </p:cNvPr>
          <p:cNvSpPr txBox="1"/>
          <p:nvPr/>
        </p:nvSpPr>
        <p:spPr>
          <a:xfrm>
            <a:off x="9826051" y="6486853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Organisation - Suivi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9D142AE-C43A-4B05-A088-DA491843C9BC}"/>
              </a:ext>
            </a:extLst>
          </p:cNvPr>
          <p:cNvSpPr/>
          <p:nvPr/>
        </p:nvSpPr>
        <p:spPr>
          <a:xfrm>
            <a:off x="11853752" y="667864"/>
            <a:ext cx="63479" cy="61035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7F439B92-D545-441A-B91C-59240FF4B6C6}"/>
              </a:ext>
            </a:extLst>
          </p:cNvPr>
          <p:cNvSpPr/>
          <p:nvPr/>
        </p:nvSpPr>
        <p:spPr>
          <a:xfrm>
            <a:off x="11740896" y="1266423"/>
            <a:ext cx="307668" cy="317709"/>
          </a:xfrm>
          <a:prstGeom prst="ellipse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0E268EBD-86C7-41DC-8724-A47116062D21}"/>
              </a:ext>
            </a:extLst>
          </p:cNvPr>
          <p:cNvSpPr/>
          <p:nvPr/>
        </p:nvSpPr>
        <p:spPr>
          <a:xfrm>
            <a:off x="11727622" y="6478167"/>
            <a:ext cx="307668" cy="31770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3727DBC8-3D03-4A3C-B3C4-2276120BFE81}"/>
              </a:ext>
            </a:extLst>
          </p:cNvPr>
          <p:cNvSpPr/>
          <p:nvPr/>
        </p:nvSpPr>
        <p:spPr>
          <a:xfrm>
            <a:off x="11740896" y="1756480"/>
            <a:ext cx="307668" cy="317709"/>
          </a:xfrm>
          <a:prstGeom prst="ellipse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54E269DE-5C9D-4E52-822B-C73F1A73647C}"/>
              </a:ext>
            </a:extLst>
          </p:cNvPr>
          <p:cNvSpPr txBox="1"/>
          <p:nvPr/>
        </p:nvSpPr>
        <p:spPr>
          <a:xfrm>
            <a:off x="10325100" y="1724277"/>
            <a:ext cx="141289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Diagramme de cas d’utilisation</a:t>
            </a:r>
          </a:p>
        </p:txBody>
      </p:sp>
      <p:sp>
        <p:nvSpPr>
          <p:cNvPr id="24" name="Ellipse 23">
            <a:extLst>
              <a:ext uri="{FF2B5EF4-FFF2-40B4-BE49-F238E27FC236}">
                <a16:creationId xmlns:a16="http://schemas.microsoft.com/office/drawing/2014/main" id="{ED5CD6EB-B066-4A74-AF4F-74E1DB975F31}"/>
              </a:ext>
            </a:extLst>
          </p:cNvPr>
          <p:cNvSpPr/>
          <p:nvPr/>
        </p:nvSpPr>
        <p:spPr>
          <a:xfrm>
            <a:off x="11735995" y="2246537"/>
            <a:ext cx="307668" cy="317709"/>
          </a:xfrm>
          <a:prstGeom prst="ellipse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219A941C-5B2B-4592-9F82-E6B4682C26CF}"/>
              </a:ext>
            </a:extLst>
          </p:cNvPr>
          <p:cNvSpPr txBox="1"/>
          <p:nvPr/>
        </p:nvSpPr>
        <p:spPr>
          <a:xfrm>
            <a:off x="9835431" y="2268636"/>
            <a:ext cx="19309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Application de supervision</a:t>
            </a:r>
          </a:p>
        </p:txBody>
      </p:sp>
      <p:sp>
        <p:nvSpPr>
          <p:cNvPr id="26" name="Organigramme : Terminateur 25">
            <a:extLst>
              <a:ext uri="{FF2B5EF4-FFF2-40B4-BE49-F238E27FC236}">
                <a16:creationId xmlns:a16="http://schemas.microsoft.com/office/drawing/2014/main" id="{01DE244A-3C2C-4295-B3E4-7F87D8C0FE0F}"/>
              </a:ext>
            </a:extLst>
          </p:cNvPr>
          <p:cNvSpPr/>
          <p:nvPr/>
        </p:nvSpPr>
        <p:spPr>
          <a:xfrm>
            <a:off x="11761093" y="2903361"/>
            <a:ext cx="137445" cy="71437"/>
          </a:xfrm>
          <a:prstGeom prst="flowChartTerminator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7" name="Organigramme : Terminateur 26">
            <a:extLst>
              <a:ext uri="{FF2B5EF4-FFF2-40B4-BE49-F238E27FC236}">
                <a16:creationId xmlns:a16="http://schemas.microsoft.com/office/drawing/2014/main" id="{2D4D0309-86A8-4D0E-BD9F-239748F4D968}"/>
              </a:ext>
            </a:extLst>
          </p:cNvPr>
          <p:cNvSpPr/>
          <p:nvPr/>
        </p:nvSpPr>
        <p:spPr>
          <a:xfrm>
            <a:off x="11761094" y="2689705"/>
            <a:ext cx="137445" cy="71437"/>
          </a:xfrm>
          <a:prstGeom prst="flowChartTerminator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8" name="Organigramme : Terminateur 27">
            <a:extLst>
              <a:ext uri="{FF2B5EF4-FFF2-40B4-BE49-F238E27FC236}">
                <a16:creationId xmlns:a16="http://schemas.microsoft.com/office/drawing/2014/main" id="{2D4CB23D-538E-4941-809F-A126B468856A}"/>
              </a:ext>
            </a:extLst>
          </p:cNvPr>
          <p:cNvSpPr/>
          <p:nvPr/>
        </p:nvSpPr>
        <p:spPr>
          <a:xfrm>
            <a:off x="11765966" y="3117017"/>
            <a:ext cx="137445" cy="71437"/>
          </a:xfrm>
          <a:prstGeom prst="flowChartTerminator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9" name="Organigramme : Terminateur 28">
            <a:extLst>
              <a:ext uri="{FF2B5EF4-FFF2-40B4-BE49-F238E27FC236}">
                <a16:creationId xmlns:a16="http://schemas.microsoft.com/office/drawing/2014/main" id="{075EE61A-AE85-4B96-877C-5460B68CC657}"/>
              </a:ext>
            </a:extLst>
          </p:cNvPr>
          <p:cNvSpPr/>
          <p:nvPr/>
        </p:nvSpPr>
        <p:spPr>
          <a:xfrm>
            <a:off x="11761092" y="3330673"/>
            <a:ext cx="137445" cy="71437"/>
          </a:xfrm>
          <a:prstGeom prst="flowChartTerminator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0" name="Organigramme : Terminateur 29">
            <a:extLst>
              <a:ext uri="{FF2B5EF4-FFF2-40B4-BE49-F238E27FC236}">
                <a16:creationId xmlns:a16="http://schemas.microsoft.com/office/drawing/2014/main" id="{66739AEC-60D2-42A9-B7F7-3D21E9D3F429}"/>
              </a:ext>
            </a:extLst>
          </p:cNvPr>
          <p:cNvSpPr/>
          <p:nvPr/>
        </p:nvSpPr>
        <p:spPr>
          <a:xfrm>
            <a:off x="11761091" y="3539999"/>
            <a:ext cx="137445" cy="71437"/>
          </a:xfrm>
          <a:prstGeom prst="flowChartTerminator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1" name="Organigramme : Terminateur 30">
            <a:extLst>
              <a:ext uri="{FF2B5EF4-FFF2-40B4-BE49-F238E27FC236}">
                <a16:creationId xmlns:a16="http://schemas.microsoft.com/office/drawing/2014/main" id="{C86D591A-4ACD-4315-A34D-EAEEEC69AE53}"/>
              </a:ext>
            </a:extLst>
          </p:cNvPr>
          <p:cNvSpPr/>
          <p:nvPr/>
        </p:nvSpPr>
        <p:spPr>
          <a:xfrm>
            <a:off x="11765966" y="3753655"/>
            <a:ext cx="137445" cy="71437"/>
          </a:xfrm>
          <a:prstGeom prst="flowChartTerminator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2" name="Organigramme : Terminateur 31">
            <a:extLst>
              <a:ext uri="{FF2B5EF4-FFF2-40B4-BE49-F238E27FC236}">
                <a16:creationId xmlns:a16="http://schemas.microsoft.com/office/drawing/2014/main" id="{78A425AC-ED20-412F-A439-006CC62D39B0}"/>
              </a:ext>
            </a:extLst>
          </p:cNvPr>
          <p:cNvSpPr/>
          <p:nvPr/>
        </p:nvSpPr>
        <p:spPr>
          <a:xfrm>
            <a:off x="11765966" y="3967311"/>
            <a:ext cx="137445" cy="71437"/>
          </a:xfrm>
          <a:prstGeom prst="flowChartTerminator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AD5823FD-464E-4E7B-9288-31C4E6185438}"/>
              </a:ext>
            </a:extLst>
          </p:cNvPr>
          <p:cNvSpPr txBox="1"/>
          <p:nvPr/>
        </p:nvSpPr>
        <p:spPr>
          <a:xfrm>
            <a:off x="9919303" y="2579223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Lancer une partie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E1A0B8F3-7056-4A62-A5E1-A8F0AD2BFB10}"/>
              </a:ext>
            </a:extLst>
          </p:cNvPr>
          <p:cNvSpPr txBox="1"/>
          <p:nvPr/>
        </p:nvSpPr>
        <p:spPr>
          <a:xfrm>
            <a:off x="9919303" y="2800765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Com. avec la BDD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B8E80DC6-6310-4E1C-B442-32D0BCAC98A0}"/>
              </a:ext>
            </a:extLst>
          </p:cNvPr>
          <p:cNvSpPr txBox="1"/>
          <p:nvPr/>
        </p:nvSpPr>
        <p:spPr>
          <a:xfrm>
            <a:off x="9933198" y="3015600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Superviser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4A4F95BE-1CF9-4839-ABCF-4AF11383F91F}"/>
              </a:ext>
            </a:extLst>
          </p:cNvPr>
          <p:cNvSpPr txBox="1"/>
          <p:nvPr/>
        </p:nvSpPr>
        <p:spPr>
          <a:xfrm>
            <a:off x="9905882" y="3233421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Récup. image de caméra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AE97BD7D-068C-47E7-885A-8B7301F76028}"/>
              </a:ext>
            </a:extLst>
          </p:cNvPr>
          <p:cNvSpPr txBox="1"/>
          <p:nvPr/>
        </p:nvSpPr>
        <p:spPr>
          <a:xfrm>
            <a:off x="9926211" y="3441426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Envoi d’indice</a:t>
            </a: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7830F972-E314-4326-93B5-0FADCFEAE3ED}"/>
              </a:ext>
            </a:extLst>
          </p:cNvPr>
          <p:cNvSpPr txBox="1"/>
          <p:nvPr/>
        </p:nvSpPr>
        <p:spPr>
          <a:xfrm>
            <a:off x="9933121" y="3652369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Fin de partie</a:t>
            </a: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19D4503F-A822-4B4A-B97E-3C3E47E0459D}"/>
              </a:ext>
            </a:extLst>
          </p:cNvPr>
          <p:cNvSpPr txBox="1"/>
          <p:nvPr/>
        </p:nvSpPr>
        <p:spPr>
          <a:xfrm>
            <a:off x="9933121" y="3863470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Classement</a:t>
            </a:r>
          </a:p>
        </p:txBody>
      </p:sp>
      <p:sp>
        <p:nvSpPr>
          <p:cNvPr id="40" name="Ellipse 39">
            <a:extLst>
              <a:ext uri="{FF2B5EF4-FFF2-40B4-BE49-F238E27FC236}">
                <a16:creationId xmlns:a16="http://schemas.microsoft.com/office/drawing/2014/main" id="{026EABAB-6DD6-4146-94A9-A53F414177B9}"/>
              </a:ext>
            </a:extLst>
          </p:cNvPr>
          <p:cNvSpPr/>
          <p:nvPr/>
        </p:nvSpPr>
        <p:spPr>
          <a:xfrm>
            <a:off x="11737998" y="4195011"/>
            <a:ext cx="307668" cy="317709"/>
          </a:xfrm>
          <a:prstGeom prst="ellipse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1" name="Ellipse 40">
            <a:extLst>
              <a:ext uri="{FF2B5EF4-FFF2-40B4-BE49-F238E27FC236}">
                <a16:creationId xmlns:a16="http://schemas.microsoft.com/office/drawing/2014/main" id="{18586ABF-435B-4759-BDBB-C7A47B24A3C4}"/>
              </a:ext>
            </a:extLst>
          </p:cNvPr>
          <p:cNvSpPr/>
          <p:nvPr/>
        </p:nvSpPr>
        <p:spPr>
          <a:xfrm>
            <a:off x="11740286" y="4732015"/>
            <a:ext cx="307668" cy="317709"/>
          </a:xfrm>
          <a:prstGeom prst="ellipse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2" name="Ellipse 41">
            <a:extLst>
              <a:ext uri="{FF2B5EF4-FFF2-40B4-BE49-F238E27FC236}">
                <a16:creationId xmlns:a16="http://schemas.microsoft.com/office/drawing/2014/main" id="{FFC48222-1EC0-4049-8E09-EF2797C32512}"/>
              </a:ext>
            </a:extLst>
          </p:cNvPr>
          <p:cNvSpPr/>
          <p:nvPr/>
        </p:nvSpPr>
        <p:spPr>
          <a:xfrm>
            <a:off x="11731620" y="5306319"/>
            <a:ext cx="307668" cy="317709"/>
          </a:xfrm>
          <a:prstGeom prst="ellipse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7" name="Ellipse 46">
            <a:extLst>
              <a:ext uri="{FF2B5EF4-FFF2-40B4-BE49-F238E27FC236}">
                <a16:creationId xmlns:a16="http://schemas.microsoft.com/office/drawing/2014/main" id="{288481D3-92DE-4BEA-90AB-1441529A1717}"/>
              </a:ext>
            </a:extLst>
          </p:cNvPr>
          <p:cNvSpPr/>
          <p:nvPr/>
        </p:nvSpPr>
        <p:spPr>
          <a:xfrm>
            <a:off x="11731620" y="5908668"/>
            <a:ext cx="307668" cy="317709"/>
          </a:xfrm>
          <a:prstGeom prst="ellipse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BD01A1EF-4C23-4D13-81A0-886269BCE143}"/>
              </a:ext>
            </a:extLst>
          </p:cNvPr>
          <p:cNvSpPr/>
          <p:nvPr/>
        </p:nvSpPr>
        <p:spPr>
          <a:xfrm>
            <a:off x="11853677" y="345287"/>
            <a:ext cx="78359" cy="5703731"/>
          </a:xfrm>
          <a:prstGeom prst="rect">
            <a:avLst/>
          </a:prstGeom>
          <a:solidFill>
            <a:srgbClr val="A312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ZoneTexte 48">
            <a:extLst>
              <a:ext uri="{FF2B5EF4-FFF2-40B4-BE49-F238E27FC236}">
                <a16:creationId xmlns:a16="http://schemas.microsoft.com/office/drawing/2014/main" id="{F9620885-C2D2-4695-81C9-2FB710601B2F}"/>
              </a:ext>
            </a:extLst>
          </p:cNvPr>
          <p:cNvSpPr txBox="1"/>
          <p:nvPr/>
        </p:nvSpPr>
        <p:spPr>
          <a:xfrm>
            <a:off x="9786225" y="4224815"/>
            <a:ext cx="19309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Diagramme de séquence</a:t>
            </a:r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4775D6DE-55C6-4EA4-80B9-EF136E121048}"/>
              </a:ext>
            </a:extLst>
          </p:cNvPr>
          <p:cNvSpPr txBox="1"/>
          <p:nvPr/>
        </p:nvSpPr>
        <p:spPr>
          <a:xfrm>
            <a:off x="9792689" y="4746594"/>
            <a:ext cx="19309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Diagramme de classes</a:t>
            </a:r>
          </a:p>
        </p:txBody>
      </p:sp>
      <p:sp>
        <p:nvSpPr>
          <p:cNvPr id="51" name="ZoneTexte 50">
            <a:extLst>
              <a:ext uri="{FF2B5EF4-FFF2-40B4-BE49-F238E27FC236}">
                <a16:creationId xmlns:a16="http://schemas.microsoft.com/office/drawing/2014/main" id="{099715FA-2833-4B77-B0E4-BDDDF66E99D4}"/>
              </a:ext>
            </a:extLst>
          </p:cNvPr>
          <p:cNvSpPr txBox="1"/>
          <p:nvPr/>
        </p:nvSpPr>
        <p:spPr>
          <a:xfrm>
            <a:off x="9786225" y="5315096"/>
            <a:ext cx="19309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Physique Appliquée – Wi-Fi</a:t>
            </a:r>
          </a:p>
        </p:txBody>
      </p:sp>
      <p:sp>
        <p:nvSpPr>
          <p:cNvPr id="52" name="ZoneTexte 51">
            <a:extLst>
              <a:ext uri="{FF2B5EF4-FFF2-40B4-BE49-F238E27FC236}">
                <a16:creationId xmlns:a16="http://schemas.microsoft.com/office/drawing/2014/main" id="{AD224055-B33A-4215-935C-1EAA1124896D}"/>
              </a:ext>
            </a:extLst>
          </p:cNvPr>
          <p:cNvSpPr txBox="1"/>
          <p:nvPr/>
        </p:nvSpPr>
        <p:spPr>
          <a:xfrm>
            <a:off x="9785604" y="5918351"/>
            <a:ext cx="19309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Planification</a:t>
            </a:r>
          </a:p>
        </p:txBody>
      </p:sp>
    </p:spTree>
    <p:extLst>
      <p:ext uri="{BB962C8B-B14F-4D97-AF65-F5344CB8AC3E}">
        <p14:creationId xmlns:p14="http://schemas.microsoft.com/office/powerpoint/2010/main" val="10421726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Image associée">
            <a:extLst>
              <a:ext uri="{FF2B5EF4-FFF2-40B4-BE49-F238E27FC236}">
                <a16:creationId xmlns:a16="http://schemas.microsoft.com/office/drawing/2014/main" id="{9758949A-29D7-49F3-998D-1FE21CF6F5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77" r="15441"/>
          <a:stretch/>
        </p:blipFill>
        <p:spPr bwMode="auto">
          <a:xfrm>
            <a:off x="143436" y="143435"/>
            <a:ext cx="226963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A5F606AF-61D4-4A1F-A7D6-021438E8F927}"/>
              </a:ext>
            </a:extLst>
          </p:cNvPr>
          <p:cNvSpPr txBox="1"/>
          <p:nvPr/>
        </p:nvSpPr>
        <p:spPr>
          <a:xfrm>
            <a:off x="2477079" y="168260"/>
            <a:ext cx="6848856" cy="584775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4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square" rtlCol="0">
            <a:spAutoFit/>
          </a:bodyPr>
          <a:lstStyle/>
          <a:p>
            <a:pPr algn="ctr"/>
            <a:r>
              <a:rPr lang="fr-FR" sz="3200" b="1" dirty="0">
                <a:latin typeface="Eras Medium ITC" panose="020B0602030504020804" pitchFamily="34" charset="0"/>
              </a:rPr>
              <a:t>Suivi régulier – </a:t>
            </a:r>
            <a:r>
              <a:rPr lang="fr-FR" sz="2800" b="1" dirty="0">
                <a:solidFill>
                  <a:srgbClr val="A41258"/>
                </a:solidFill>
                <a:latin typeface="Eras Medium ITC" panose="020B0602030504020804" pitchFamily="34" charset="0"/>
              </a:rPr>
              <a:t>Journal d’activités </a:t>
            </a:r>
            <a:r>
              <a:rPr lang="fr-FR" sz="2800" b="1" dirty="0">
                <a:latin typeface="Eras Medium ITC" panose="020B0602030504020804" pitchFamily="34" charset="0"/>
              </a:rPr>
              <a:t>:</a:t>
            </a:r>
          </a:p>
        </p:txBody>
      </p:sp>
      <p:sp>
        <p:nvSpPr>
          <p:cNvPr id="4" name="Organigramme : Terminateur 3">
            <a:extLst>
              <a:ext uri="{FF2B5EF4-FFF2-40B4-BE49-F238E27FC236}">
                <a16:creationId xmlns:a16="http://schemas.microsoft.com/office/drawing/2014/main" id="{77D5ACA0-69A9-414A-80BD-A0874E3744C9}"/>
              </a:ext>
            </a:extLst>
          </p:cNvPr>
          <p:cNvSpPr/>
          <p:nvPr/>
        </p:nvSpPr>
        <p:spPr>
          <a:xfrm>
            <a:off x="11782810" y="1022638"/>
            <a:ext cx="137445" cy="71437"/>
          </a:xfrm>
          <a:prstGeom prst="flowChartTerminator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" name="Organigramme : Terminateur 4">
            <a:extLst>
              <a:ext uri="{FF2B5EF4-FFF2-40B4-BE49-F238E27FC236}">
                <a16:creationId xmlns:a16="http://schemas.microsoft.com/office/drawing/2014/main" id="{3BFF849E-3181-4153-9A56-7E1DF7D259D4}"/>
              </a:ext>
            </a:extLst>
          </p:cNvPr>
          <p:cNvSpPr/>
          <p:nvPr/>
        </p:nvSpPr>
        <p:spPr>
          <a:xfrm>
            <a:off x="11782811" y="808982"/>
            <a:ext cx="137445" cy="71437"/>
          </a:xfrm>
          <a:prstGeom prst="flowChartTerminator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Organigramme : Terminateur 5">
            <a:extLst>
              <a:ext uri="{FF2B5EF4-FFF2-40B4-BE49-F238E27FC236}">
                <a16:creationId xmlns:a16="http://schemas.microsoft.com/office/drawing/2014/main" id="{551C0763-67B4-40F5-AF19-CF5BEBE69948}"/>
              </a:ext>
            </a:extLst>
          </p:cNvPr>
          <p:cNvSpPr/>
          <p:nvPr/>
        </p:nvSpPr>
        <p:spPr>
          <a:xfrm>
            <a:off x="11780105" y="596427"/>
            <a:ext cx="137445" cy="71437"/>
          </a:xfrm>
          <a:prstGeom prst="flowChartTerminator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A75CBFBA-613E-40E3-A5D3-3DA149D2A250}"/>
              </a:ext>
            </a:extLst>
          </p:cNvPr>
          <p:cNvSpPr/>
          <p:nvPr/>
        </p:nvSpPr>
        <p:spPr>
          <a:xfrm>
            <a:off x="11740896" y="143435"/>
            <a:ext cx="307668" cy="317709"/>
          </a:xfrm>
          <a:prstGeom prst="ellipse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0356685C-6879-4B5B-BC4F-922598305030}"/>
              </a:ext>
            </a:extLst>
          </p:cNvPr>
          <p:cNvSpPr txBox="1"/>
          <p:nvPr/>
        </p:nvSpPr>
        <p:spPr>
          <a:xfrm>
            <a:off x="9863775" y="181652"/>
            <a:ext cx="1874223" cy="261610"/>
          </a:xfrm>
          <a:prstGeom prst="rect">
            <a:avLst/>
          </a:prstGeom>
          <a:noFill/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Présentation du projet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26D854E6-2EA4-446F-8077-0F6DCDAB332D}"/>
              </a:ext>
            </a:extLst>
          </p:cNvPr>
          <p:cNvSpPr txBox="1"/>
          <p:nvPr/>
        </p:nvSpPr>
        <p:spPr>
          <a:xfrm>
            <a:off x="9926211" y="507693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Schéma global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171213A6-1C5E-41AF-89B6-F8F9B6259028}"/>
              </a:ext>
            </a:extLst>
          </p:cNvPr>
          <p:cNvSpPr txBox="1"/>
          <p:nvPr/>
        </p:nvSpPr>
        <p:spPr>
          <a:xfrm>
            <a:off x="9946504" y="727130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Schéma personnalisé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48BB747E-2282-4596-A9FF-CE4C4AE45A93}"/>
              </a:ext>
            </a:extLst>
          </p:cNvPr>
          <p:cNvSpPr txBox="1"/>
          <p:nvPr/>
        </p:nvSpPr>
        <p:spPr>
          <a:xfrm>
            <a:off x="9941401" y="918998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Tâches personnelles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43452B55-688F-4EF6-BD59-4297F55E73D3}"/>
              </a:ext>
            </a:extLst>
          </p:cNvPr>
          <p:cNvSpPr txBox="1"/>
          <p:nvPr/>
        </p:nvSpPr>
        <p:spPr>
          <a:xfrm>
            <a:off x="9865580" y="1281294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Schématisation réseau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0890C6D4-12D6-403A-9BFC-7AAD241E64B2}"/>
              </a:ext>
            </a:extLst>
          </p:cNvPr>
          <p:cNvSpPr txBox="1"/>
          <p:nvPr/>
        </p:nvSpPr>
        <p:spPr>
          <a:xfrm>
            <a:off x="9826051" y="6486853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Organisation - Suivi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4CDD83E-7552-4F32-B985-84536BC64B2A}"/>
              </a:ext>
            </a:extLst>
          </p:cNvPr>
          <p:cNvSpPr/>
          <p:nvPr/>
        </p:nvSpPr>
        <p:spPr>
          <a:xfrm>
            <a:off x="11853752" y="667864"/>
            <a:ext cx="63479" cy="61035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51CFF1AD-537A-4509-AD23-AE66F5CA1316}"/>
              </a:ext>
            </a:extLst>
          </p:cNvPr>
          <p:cNvSpPr/>
          <p:nvPr/>
        </p:nvSpPr>
        <p:spPr>
          <a:xfrm>
            <a:off x="11740896" y="1266423"/>
            <a:ext cx="307668" cy="317709"/>
          </a:xfrm>
          <a:prstGeom prst="ellipse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723F183A-AEB3-410B-85E1-B38C8E53D2C8}"/>
              </a:ext>
            </a:extLst>
          </p:cNvPr>
          <p:cNvSpPr/>
          <p:nvPr/>
        </p:nvSpPr>
        <p:spPr>
          <a:xfrm>
            <a:off x="11727622" y="6478167"/>
            <a:ext cx="307668" cy="317709"/>
          </a:xfrm>
          <a:prstGeom prst="ellipse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84FDAACE-DA8F-423B-825F-AA3235D7E94A}"/>
              </a:ext>
            </a:extLst>
          </p:cNvPr>
          <p:cNvSpPr/>
          <p:nvPr/>
        </p:nvSpPr>
        <p:spPr>
          <a:xfrm>
            <a:off x="11740896" y="1756480"/>
            <a:ext cx="307668" cy="317709"/>
          </a:xfrm>
          <a:prstGeom prst="ellipse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42B91F31-2304-4955-BC7A-53F7780DE332}"/>
              </a:ext>
            </a:extLst>
          </p:cNvPr>
          <p:cNvSpPr txBox="1"/>
          <p:nvPr/>
        </p:nvSpPr>
        <p:spPr>
          <a:xfrm>
            <a:off x="10325100" y="1724277"/>
            <a:ext cx="141289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Diagramme de cas d’utilisation</a:t>
            </a:r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B0B2EC84-560E-4705-B1AC-A2AE8566F390}"/>
              </a:ext>
            </a:extLst>
          </p:cNvPr>
          <p:cNvSpPr/>
          <p:nvPr/>
        </p:nvSpPr>
        <p:spPr>
          <a:xfrm>
            <a:off x="11735995" y="2246537"/>
            <a:ext cx="307668" cy="317709"/>
          </a:xfrm>
          <a:prstGeom prst="ellipse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C48C47D6-BDDD-4CE1-B044-D04E33C2B240}"/>
              </a:ext>
            </a:extLst>
          </p:cNvPr>
          <p:cNvSpPr txBox="1"/>
          <p:nvPr/>
        </p:nvSpPr>
        <p:spPr>
          <a:xfrm>
            <a:off x="9835431" y="2268636"/>
            <a:ext cx="19309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Application de supervision</a:t>
            </a:r>
          </a:p>
        </p:txBody>
      </p:sp>
      <p:sp>
        <p:nvSpPr>
          <p:cNvPr id="23" name="Organigramme : Terminateur 22">
            <a:extLst>
              <a:ext uri="{FF2B5EF4-FFF2-40B4-BE49-F238E27FC236}">
                <a16:creationId xmlns:a16="http://schemas.microsoft.com/office/drawing/2014/main" id="{89937306-CDD1-4F6C-A5E6-F0EF761AD3C2}"/>
              </a:ext>
            </a:extLst>
          </p:cNvPr>
          <p:cNvSpPr/>
          <p:nvPr/>
        </p:nvSpPr>
        <p:spPr>
          <a:xfrm>
            <a:off x="11761093" y="2903361"/>
            <a:ext cx="137445" cy="71437"/>
          </a:xfrm>
          <a:prstGeom prst="flowChartTerminator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4" name="Organigramme : Terminateur 23">
            <a:extLst>
              <a:ext uri="{FF2B5EF4-FFF2-40B4-BE49-F238E27FC236}">
                <a16:creationId xmlns:a16="http://schemas.microsoft.com/office/drawing/2014/main" id="{0C974907-1B79-437C-87D9-6331CECA819C}"/>
              </a:ext>
            </a:extLst>
          </p:cNvPr>
          <p:cNvSpPr/>
          <p:nvPr/>
        </p:nvSpPr>
        <p:spPr>
          <a:xfrm>
            <a:off x="11761094" y="2689705"/>
            <a:ext cx="137445" cy="71437"/>
          </a:xfrm>
          <a:prstGeom prst="flowChartTerminator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5" name="Organigramme : Terminateur 24">
            <a:extLst>
              <a:ext uri="{FF2B5EF4-FFF2-40B4-BE49-F238E27FC236}">
                <a16:creationId xmlns:a16="http://schemas.microsoft.com/office/drawing/2014/main" id="{2ABE0CC7-EA56-4AE1-914B-5283E328C6F4}"/>
              </a:ext>
            </a:extLst>
          </p:cNvPr>
          <p:cNvSpPr/>
          <p:nvPr/>
        </p:nvSpPr>
        <p:spPr>
          <a:xfrm>
            <a:off x="11765966" y="3117017"/>
            <a:ext cx="137445" cy="71437"/>
          </a:xfrm>
          <a:prstGeom prst="flowChartTerminator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6" name="Organigramme : Terminateur 25">
            <a:extLst>
              <a:ext uri="{FF2B5EF4-FFF2-40B4-BE49-F238E27FC236}">
                <a16:creationId xmlns:a16="http://schemas.microsoft.com/office/drawing/2014/main" id="{80C520E7-88C8-4005-B540-164924368B20}"/>
              </a:ext>
            </a:extLst>
          </p:cNvPr>
          <p:cNvSpPr/>
          <p:nvPr/>
        </p:nvSpPr>
        <p:spPr>
          <a:xfrm>
            <a:off x="11761092" y="3330673"/>
            <a:ext cx="137445" cy="71437"/>
          </a:xfrm>
          <a:prstGeom prst="flowChartTerminator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7" name="Organigramme : Terminateur 26">
            <a:extLst>
              <a:ext uri="{FF2B5EF4-FFF2-40B4-BE49-F238E27FC236}">
                <a16:creationId xmlns:a16="http://schemas.microsoft.com/office/drawing/2014/main" id="{ED6A17DC-0409-486A-B906-12F51943CC1F}"/>
              </a:ext>
            </a:extLst>
          </p:cNvPr>
          <p:cNvSpPr/>
          <p:nvPr/>
        </p:nvSpPr>
        <p:spPr>
          <a:xfrm>
            <a:off x="11761091" y="3539999"/>
            <a:ext cx="137445" cy="71437"/>
          </a:xfrm>
          <a:prstGeom prst="flowChartTerminator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8" name="Organigramme : Terminateur 27">
            <a:extLst>
              <a:ext uri="{FF2B5EF4-FFF2-40B4-BE49-F238E27FC236}">
                <a16:creationId xmlns:a16="http://schemas.microsoft.com/office/drawing/2014/main" id="{E49E9C52-F8D3-4F8E-B4D2-21DBB42D3249}"/>
              </a:ext>
            </a:extLst>
          </p:cNvPr>
          <p:cNvSpPr/>
          <p:nvPr/>
        </p:nvSpPr>
        <p:spPr>
          <a:xfrm>
            <a:off x="11765966" y="3753655"/>
            <a:ext cx="137445" cy="71437"/>
          </a:xfrm>
          <a:prstGeom prst="flowChartTerminator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9" name="Organigramme : Terminateur 28">
            <a:extLst>
              <a:ext uri="{FF2B5EF4-FFF2-40B4-BE49-F238E27FC236}">
                <a16:creationId xmlns:a16="http://schemas.microsoft.com/office/drawing/2014/main" id="{F2F2AFC0-FFC5-48B3-B7F1-799ABB22917C}"/>
              </a:ext>
            </a:extLst>
          </p:cNvPr>
          <p:cNvSpPr/>
          <p:nvPr/>
        </p:nvSpPr>
        <p:spPr>
          <a:xfrm>
            <a:off x="11765966" y="3967311"/>
            <a:ext cx="137445" cy="71437"/>
          </a:xfrm>
          <a:prstGeom prst="flowChartTerminator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E112A67B-9B0E-4274-9451-CA67B04B9563}"/>
              </a:ext>
            </a:extLst>
          </p:cNvPr>
          <p:cNvSpPr txBox="1"/>
          <p:nvPr/>
        </p:nvSpPr>
        <p:spPr>
          <a:xfrm>
            <a:off x="9919303" y="2579223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Lancer une partie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6060F8DE-6A50-457B-815F-4195B7B110F6}"/>
              </a:ext>
            </a:extLst>
          </p:cNvPr>
          <p:cNvSpPr txBox="1"/>
          <p:nvPr/>
        </p:nvSpPr>
        <p:spPr>
          <a:xfrm>
            <a:off x="9919303" y="2800765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Com. avec la BDD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AAC664B5-15A7-4E07-B67A-3D5097468269}"/>
              </a:ext>
            </a:extLst>
          </p:cNvPr>
          <p:cNvSpPr txBox="1"/>
          <p:nvPr/>
        </p:nvSpPr>
        <p:spPr>
          <a:xfrm>
            <a:off x="9933198" y="3015600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Superviser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D21E467B-77D2-4581-A9F2-A16FE408C7CA}"/>
              </a:ext>
            </a:extLst>
          </p:cNvPr>
          <p:cNvSpPr txBox="1"/>
          <p:nvPr/>
        </p:nvSpPr>
        <p:spPr>
          <a:xfrm>
            <a:off x="9905882" y="3233421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Récup. image de caméra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218ED233-97B0-43EE-AC80-8C4841644EC5}"/>
              </a:ext>
            </a:extLst>
          </p:cNvPr>
          <p:cNvSpPr txBox="1"/>
          <p:nvPr/>
        </p:nvSpPr>
        <p:spPr>
          <a:xfrm>
            <a:off x="9926211" y="3441426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Envoi d’indice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A48D4E05-9CE4-4B53-875C-5E3F93E95EE9}"/>
              </a:ext>
            </a:extLst>
          </p:cNvPr>
          <p:cNvSpPr txBox="1"/>
          <p:nvPr/>
        </p:nvSpPr>
        <p:spPr>
          <a:xfrm>
            <a:off x="9933121" y="3652369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Fin de partie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6569D657-5F16-4605-BF82-1C72C9CDE593}"/>
              </a:ext>
            </a:extLst>
          </p:cNvPr>
          <p:cNvSpPr txBox="1"/>
          <p:nvPr/>
        </p:nvSpPr>
        <p:spPr>
          <a:xfrm>
            <a:off x="9933121" y="3863470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Classement</a:t>
            </a:r>
          </a:p>
        </p:txBody>
      </p:sp>
      <p:sp>
        <p:nvSpPr>
          <p:cNvPr id="37" name="Ellipse 36">
            <a:extLst>
              <a:ext uri="{FF2B5EF4-FFF2-40B4-BE49-F238E27FC236}">
                <a16:creationId xmlns:a16="http://schemas.microsoft.com/office/drawing/2014/main" id="{2F839742-CFA6-41D9-9294-5767242B3BB1}"/>
              </a:ext>
            </a:extLst>
          </p:cNvPr>
          <p:cNvSpPr/>
          <p:nvPr/>
        </p:nvSpPr>
        <p:spPr>
          <a:xfrm>
            <a:off x="11737998" y="4195011"/>
            <a:ext cx="307668" cy="317709"/>
          </a:xfrm>
          <a:prstGeom prst="ellipse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8" name="Ellipse 37">
            <a:extLst>
              <a:ext uri="{FF2B5EF4-FFF2-40B4-BE49-F238E27FC236}">
                <a16:creationId xmlns:a16="http://schemas.microsoft.com/office/drawing/2014/main" id="{8B31BF36-E27B-4F02-9DE0-FEF8DDC1E18F}"/>
              </a:ext>
            </a:extLst>
          </p:cNvPr>
          <p:cNvSpPr/>
          <p:nvPr/>
        </p:nvSpPr>
        <p:spPr>
          <a:xfrm>
            <a:off x="11740286" y="4732015"/>
            <a:ext cx="307668" cy="317709"/>
          </a:xfrm>
          <a:prstGeom prst="ellipse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9" name="Ellipse 38">
            <a:extLst>
              <a:ext uri="{FF2B5EF4-FFF2-40B4-BE49-F238E27FC236}">
                <a16:creationId xmlns:a16="http://schemas.microsoft.com/office/drawing/2014/main" id="{5F892212-A8EC-42BA-80FF-A33EA145FA95}"/>
              </a:ext>
            </a:extLst>
          </p:cNvPr>
          <p:cNvSpPr/>
          <p:nvPr/>
        </p:nvSpPr>
        <p:spPr>
          <a:xfrm>
            <a:off x="11731620" y="5306319"/>
            <a:ext cx="307668" cy="317709"/>
          </a:xfrm>
          <a:prstGeom prst="ellipse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0" name="Ellipse 39">
            <a:extLst>
              <a:ext uri="{FF2B5EF4-FFF2-40B4-BE49-F238E27FC236}">
                <a16:creationId xmlns:a16="http://schemas.microsoft.com/office/drawing/2014/main" id="{4CD94D00-058E-4088-BAC5-ED93E51FE3D5}"/>
              </a:ext>
            </a:extLst>
          </p:cNvPr>
          <p:cNvSpPr/>
          <p:nvPr/>
        </p:nvSpPr>
        <p:spPr>
          <a:xfrm>
            <a:off x="11731620" y="5908668"/>
            <a:ext cx="307668" cy="317709"/>
          </a:xfrm>
          <a:prstGeom prst="ellipse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689D632-6B16-455F-8D49-0C1B18043169}"/>
              </a:ext>
            </a:extLst>
          </p:cNvPr>
          <p:cNvSpPr/>
          <p:nvPr/>
        </p:nvSpPr>
        <p:spPr>
          <a:xfrm>
            <a:off x="11853677" y="345287"/>
            <a:ext cx="72207" cy="6246013"/>
          </a:xfrm>
          <a:prstGeom prst="rect">
            <a:avLst/>
          </a:prstGeom>
          <a:solidFill>
            <a:srgbClr val="A312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7003017E-274D-460A-95C0-244422037416}"/>
              </a:ext>
            </a:extLst>
          </p:cNvPr>
          <p:cNvSpPr txBox="1"/>
          <p:nvPr/>
        </p:nvSpPr>
        <p:spPr>
          <a:xfrm>
            <a:off x="9786225" y="4224815"/>
            <a:ext cx="19309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Diagramme de séquence</a:t>
            </a: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770FDA68-9E70-40B3-8DC6-CC4A8810C300}"/>
              </a:ext>
            </a:extLst>
          </p:cNvPr>
          <p:cNvSpPr txBox="1"/>
          <p:nvPr/>
        </p:nvSpPr>
        <p:spPr>
          <a:xfrm>
            <a:off x="9792689" y="4746594"/>
            <a:ext cx="19309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Diagramme de classes</a:t>
            </a:r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2F370AF8-A791-43E7-BC0A-5FCA589E79BD}"/>
              </a:ext>
            </a:extLst>
          </p:cNvPr>
          <p:cNvSpPr txBox="1"/>
          <p:nvPr/>
        </p:nvSpPr>
        <p:spPr>
          <a:xfrm>
            <a:off x="9786225" y="5315096"/>
            <a:ext cx="19309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Physique Appliquée – Wi-Fi</a:t>
            </a:r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EB094372-F76B-438C-8C47-9BEDC2A4BCA7}"/>
              </a:ext>
            </a:extLst>
          </p:cNvPr>
          <p:cNvSpPr txBox="1"/>
          <p:nvPr/>
        </p:nvSpPr>
        <p:spPr>
          <a:xfrm>
            <a:off x="9785604" y="5918351"/>
            <a:ext cx="19309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Planification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6676D3F5-7A0A-4157-ABA7-3FB15C599768}"/>
              </a:ext>
            </a:extLst>
          </p:cNvPr>
          <p:cNvSpPr txBox="1"/>
          <p:nvPr/>
        </p:nvSpPr>
        <p:spPr>
          <a:xfrm>
            <a:off x="0" y="6432992"/>
            <a:ext cx="481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21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11F83549-DB26-467B-9FF3-DAB63EEA04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27" y="859970"/>
            <a:ext cx="9708374" cy="2278720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95428117-E008-433D-8B88-787555BE6C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7342" y="3312790"/>
            <a:ext cx="4585062" cy="3435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6582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Organigramme : Terminateur 28">
            <a:extLst>
              <a:ext uri="{FF2B5EF4-FFF2-40B4-BE49-F238E27FC236}">
                <a16:creationId xmlns:a16="http://schemas.microsoft.com/office/drawing/2014/main" id="{8680FA50-09CB-4762-840F-59359D314EE6}"/>
              </a:ext>
            </a:extLst>
          </p:cNvPr>
          <p:cNvSpPr/>
          <p:nvPr/>
        </p:nvSpPr>
        <p:spPr>
          <a:xfrm>
            <a:off x="11782810" y="1022638"/>
            <a:ext cx="137445" cy="71437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8" name="Organigramme : Terminateur 27">
            <a:extLst>
              <a:ext uri="{FF2B5EF4-FFF2-40B4-BE49-F238E27FC236}">
                <a16:creationId xmlns:a16="http://schemas.microsoft.com/office/drawing/2014/main" id="{DB05532A-1E62-4869-B0CD-457C8C100E8D}"/>
              </a:ext>
            </a:extLst>
          </p:cNvPr>
          <p:cNvSpPr/>
          <p:nvPr/>
        </p:nvSpPr>
        <p:spPr>
          <a:xfrm>
            <a:off x="11782811" y="808982"/>
            <a:ext cx="137445" cy="71437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7" name="Organigramme : Terminateur 26">
            <a:extLst>
              <a:ext uri="{FF2B5EF4-FFF2-40B4-BE49-F238E27FC236}">
                <a16:creationId xmlns:a16="http://schemas.microsoft.com/office/drawing/2014/main" id="{82C3BEEF-E4AB-439D-AB25-3F975A1A8383}"/>
              </a:ext>
            </a:extLst>
          </p:cNvPr>
          <p:cNvSpPr/>
          <p:nvPr/>
        </p:nvSpPr>
        <p:spPr>
          <a:xfrm>
            <a:off x="11780105" y="596427"/>
            <a:ext cx="137445" cy="71437"/>
          </a:xfrm>
          <a:prstGeom prst="flowChartTerminator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1026" name="Picture 2" descr="Image associée">
            <a:extLst>
              <a:ext uri="{FF2B5EF4-FFF2-40B4-BE49-F238E27FC236}">
                <a16:creationId xmlns:a16="http://schemas.microsoft.com/office/drawing/2014/main" id="{C816F3D8-CC4C-46B3-A21E-58AE9AD304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77" r="15441"/>
          <a:stretch/>
        </p:blipFill>
        <p:spPr bwMode="auto">
          <a:xfrm>
            <a:off x="143436" y="143435"/>
            <a:ext cx="226963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710E88E4-C59A-4F33-A331-17F09767646F}"/>
              </a:ext>
            </a:extLst>
          </p:cNvPr>
          <p:cNvSpPr txBox="1"/>
          <p:nvPr/>
        </p:nvSpPr>
        <p:spPr>
          <a:xfrm>
            <a:off x="2816352" y="143435"/>
            <a:ext cx="5342576" cy="646331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4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square" rtlCol="0">
            <a:spAutoFit/>
          </a:bodyPr>
          <a:lstStyle/>
          <a:p>
            <a:pPr algn="ctr"/>
            <a:r>
              <a:rPr lang="fr-FR" sz="3600" b="1" dirty="0">
                <a:latin typeface="Eras Medium ITC" panose="020B0602030504020804" pitchFamily="34" charset="0"/>
              </a:rPr>
              <a:t>Présentation du </a:t>
            </a:r>
            <a:r>
              <a:rPr lang="fr-FR" sz="3600" b="1" dirty="0">
                <a:solidFill>
                  <a:srgbClr val="A31257"/>
                </a:solidFill>
                <a:latin typeface="Eras Medium ITC" panose="020B0602030504020804" pitchFamily="34" charset="0"/>
              </a:rPr>
              <a:t>projet</a:t>
            </a:r>
            <a:r>
              <a:rPr lang="fr-FR" sz="3600" b="1" dirty="0">
                <a:latin typeface="Eras Medium ITC" panose="020B0602030504020804" pitchFamily="34" charset="0"/>
              </a:rPr>
              <a:t> :</a:t>
            </a:r>
            <a:endParaRPr lang="fr-FR" sz="3200" b="1" dirty="0">
              <a:latin typeface="Eras Medium ITC" panose="020B0602030504020804" pitchFamily="34" charset="0"/>
            </a:endParaRP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D297602B-3888-4148-A07F-260085A439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170"/>
          <a:stretch/>
        </p:blipFill>
        <p:spPr>
          <a:xfrm>
            <a:off x="0" y="936993"/>
            <a:ext cx="8954429" cy="5914304"/>
          </a:xfrm>
          <a:prstGeom prst="rect">
            <a:avLst/>
          </a:prstGeom>
        </p:spPr>
      </p:pic>
      <p:sp>
        <p:nvSpPr>
          <p:cNvPr id="6" name="Ellipse 5">
            <a:extLst>
              <a:ext uri="{FF2B5EF4-FFF2-40B4-BE49-F238E27FC236}">
                <a16:creationId xmlns:a16="http://schemas.microsoft.com/office/drawing/2014/main" id="{B4D120A1-E8E3-4251-AF0E-3375AFF9ACF8}"/>
              </a:ext>
            </a:extLst>
          </p:cNvPr>
          <p:cNvSpPr/>
          <p:nvPr/>
        </p:nvSpPr>
        <p:spPr>
          <a:xfrm>
            <a:off x="11740896" y="143435"/>
            <a:ext cx="307668" cy="317709"/>
          </a:xfrm>
          <a:prstGeom prst="ellipse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8FAD2E6-F58B-444D-83A0-C89C3228905D}"/>
              </a:ext>
            </a:extLst>
          </p:cNvPr>
          <p:cNvSpPr/>
          <p:nvPr/>
        </p:nvSpPr>
        <p:spPr>
          <a:xfrm>
            <a:off x="11861348" y="325214"/>
            <a:ext cx="55883" cy="6446174"/>
          </a:xfrm>
          <a:prstGeom prst="rect">
            <a:avLst/>
          </a:prstGeom>
          <a:solidFill>
            <a:srgbClr val="A312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D58482BA-511E-42F0-9AB3-8B528F37FD0C}"/>
              </a:ext>
            </a:extLst>
          </p:cNvPr>
          <p:cNvSpPr txBox="1"/>
          <p:nvPr/>
        </p:nvSpPr>
        <p:spPr>
          <a:xfrm>
            <a:off x="9863775" y="181652"/>
            <a:ext cx="1874223" cy="261610"/>
          </a:xfrm>
          <a:prstGeom prst="rect">
            <a:avLst/>
          </a:prstGeom>
          <a:noFill/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Présentation du projet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02856E73-C177-4EF7-8F16-6760CDE6F2E2}"/>
              </a:ext>
            </a:extLst>
          </p:cNvPr>
          <p:cNvSpPr txBox="1"/>
          <p:nvPr/>
        </p:nvSpPr>
        <p:spPr>
          <a:xfrm>
            <a:off x="9926211" y="507693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Schéma global</a:t>
            </a: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BD88F773-82B7-4917-B730-EBA464D49944}"/>
              </a:ext>
            </a:extLst>
          </p:cNvPr>
          <p:cNvSpPr txBox="1"/>
          <p:nvPr/>
        </p:nvSpPr>
        <p:spPr>
          <a:xfrm>
            <a:off x="9946504" y="727130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Schéma personnalisé</a:t>
            </a: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64834D40-3413-469B-98D4-3E042CA2E26D}"/>
              </a:ext>
            </a:extLst>
          </p:cNvPr>
          <p:cNvSpPr txBox="1"/>
          <p:nvPr/>
        </p:nvSpPr>
        <p:spPr>
          <a:xfrm>
            <a:off x="9941401" y="918998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Tâches personnelles</a:t>
            </a:r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8A3F0733-4849-4B28-933A-F126DB3D735F}"/>
              </a:ext>
            </a:extLst>
          </p:cNvPr>
          <p:cNvSpPr txBox="1"/>
          <p:nvPr/>
        </p:nvSpPr>
        <p:spPr>
          <a:xfrm>
            <a:off x="9865580" y="1281294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Schématisation réseau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822D78F8-F8BF-4199-8451-67A20574AD21}"/>
              </a:ext>
            </a:extLst>
          </p:cNvPr>
          <p:cNvSpPr txBox="1"/>
          <p:nvPr/>
        </p:nvSpPr>
        <p:spPr>
          <a:xfrm>
            <a:off x="9826051" y="6486853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Organisation - Suivi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848386F5-3619-4FD9-9EC5-4FB94406467D}"/>
              </a:ext>
            </a:extLst>
          </p:cNvPr>
          <p:cNvSpPr/>
          <p:nvPr/>
        </p:nvSpPr>
        <p:spPr>
          <a:xfrm>
            <a:off x="11853752" y="667864"/>
            <a:ext cx="63479" cy="61035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0F6777D0-3C6D-4516-8AF3-1D2B146FDFB9}"/>
              </a:ext>
            </a:extLst>
          </p:cNvPr>
          <p:cNvSpPr/>
          <p:nvPr/>
        </p:nvSpPr>
        <p:spPr>
          <a:xfrm>
            <a:off x="11740896" y="1266423"/>
            <a:ext cx="307668" cy="31770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756836C2-CD4F-4DFA-A300-D890A433D132}"/>
              </a:ext>
            </a:extLst>
          </p:cNvPr>
          <p:cNvSpPr/>
          <p:nvPr/>
        </p:nvSpPr>
        <p:spPr>
          <a:xfrm>
            <a:off x="11740896" y="6476605"/>
            <a:ext cx="307668" cy="31770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F3AB0BB8-ABAF-496B-B8A9-521662CA9502}"/>
              </a:ext>
            </a:extLst>
          </p:cNvPr>
          <p:cNvSpPr txBox="1"/>
          <p:nvPr/>
        </p:nvSpPr>
        <p:spPr>
          <a:xfrm>
            <a:off x="0" y="6486853"/>
            <a:ext cx="395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</a:p>
        </p:txBody>
      </p:sp>
      <p:sp>
        <p:nvSpPr>
          <p:cNvPr id="56" name="Ellipse 55">
            <a:extLst>
              <a:ext uri="{FF2B5EF4-FFF2-40B4-BE49-F238E27FC236}">
                <a16:creationId xmlns:a16="http://schemas.microsoft.com/office/drawing/2014/main" id="{659E9000-DE43-46E0-A08D-B8D4C26DE1A4}"/>
              </a:ext>
            </a:extLst>
          </p:cNvPr>
          <p:cNvSpPr/>
          <p:nvPr/>
        </p:nvSpPr>
        <p:spPr>
          <a:xfrm>
            <a:off x="11740896" y="1756480"/>
            <a:ext cx="307668" cy="31770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7" name="ZoneTexte 56">
            <a:extLst>
              <a:ext uri="{FF2B5EF4-FFF2-40B4-BE49-F238E27FC236}">
                <a16:creationId xmlns:a16="http://schemas.microsoft.com/office/drawing/2014/main" id="{67B564BC-D91A-422C-AB83-1DA1BD29424C}"/>
              </a:ext>
            </a:extLst>
          </p:cNvPr>
          <p:cNvSpPr txBox="1"/>
          <p:nvPr/>
        </p:nvSpPr>
        <p:spPr>
          <a:xfrm>
            <a:off x="10325100" y="1724277"/>
            <a:ext cx="141289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Diagramme de cas d’utilisation</a:t>
            </a:r>
          </a:p>
        </p:txBody>
      </p:sp>
      <p:sp>
        <p:nvSpPr>
          <p:cNvPr id="58" name="Ellipse 57">
            <a:extLst>
              <a:ext uri="{FF2B5EF4-FFF2-40B4-BE49-F238E27FC236}">
                <a16:creationId xmlns:a16="http://schemas.microsoft.com/office/drawing/2014/main" id="{DE3B5019-2DE2-4DB5-8B08-AAC9953FF7FB}"/>
              </a:ext>
            </a:extLst>
          </p:cNvPr>
          <p:cNvSpPr/>
          <p:nvPr/>
        </p:nvSpPr>
        <p:spPr>
          <a:xfrm>
            <a:off x="11735995" y="2246537"/>
            <a:ext cx="307668" cy="31770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9" name="ZoneTexte 58">
            <a:extLst>
              <a:ext uri="{FF2B5EF4-FFF2-40B4-BE49-F238E27FC236}">
                <a16:creationId xmlns:a16="http://schemas.microsoft.com/office/drawing/2014/main" id="{A8EDDB07-7D1F-415F-BC11-F707A87C1432}"/>
              </a:ext>
            </a:extLst>
          </p:cNvPr>
          <p:cNvSpPr txBox="1"/>
          <p:nvPr/>
        </p:nvSpPr>
        <p:spPr>
          <a:xfrm>
            <a:off x="9835431" y="2268636"/>
            <a:ext cx="19309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Application de supervision</a:t>
            </a:r>
          </a:p>
        </p:txBody>
      </p:sp>
      <p:sp>
        <p:nvSpPr>
          <p:cNvPr id="60" name="Organigramme : Terminateur 59">
            <a:extLst>
              <a:ext uri="{FF2B5EF4-FFF2-40B4-BE49-F238E27FC236}">
                <a16:creationId xmlns:a16="http://schemas.microsoft.com/office/drawing/2014/main" id="{9E5DF36D-20BB-4B1A-96AD-31B998A8D7F4}"/>
              </a:ext>
            </a:extLst>
          </p:cNvPr>
          <p:cNvSpPr/>
          <p:nvPr/>
        </p:nvSpPr>
        <p:spPr>
          <a:xfrm>
            <a:off x="11761093" y="2903361"/>
            <a:ext cx="137445" cy="71437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1" name="Organigramme : Terminateur 60">
            <a:extLst>
              <a:ext uri="{FF2B5EF4-FFF2-40B4-BE49-F238E27FC236}">
                <a16:creationId xmlns:a16="http://schemas.microsoft.com/office/drawing/2014/main" id="{39C070CD-A03A-4E4A-BD26-B8061ED87ABC}"/>
              </a:ext>
            </a:extLst>
          </p:cNvPr>
          <p:cNvSpPr/>
          <p:nvPr/>
        </p:nvSpPr>
        <p:spPr>
          <a:xfrm>
            <a:off x="11761094" y="2689705"/>
            <a:ext cx="137445" cy="71437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2" name="Organigramme : Terminateur 61">
            <a:extLst>
              <a:ext uri="{FF2B5EF4-FFF2-40B4-BE49-F238E27FC236}">
                <a16:creationId xmlns:a16="http://schemas.microsoft.com/office/drawing/2014/main" id="{16D211C1-41F9-44B0-8C24-D42A5B04799C}"/>
              </a:ext>
            </a:extLst>
          </p:cNvPr>
          <p:cNvSpPr/>
          <p:nvPr/>
        </p:nvSpPr>
        <p:spPr>
          <a:xfrm>
            <a:off x="11765966" y="3117017"/>
            <a:ext cx="137445" cy="71437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3" name="Organigramme : Terminateur 62">
            <a:extLst>
              <a:ext uri="{FF2B5EF4-FFF2-40B4-BE49-F238E27FC236}">
                <a16:creationId xmlns:a16="http://schemas.microsoft.com/office/drawing/2014/main" id="{0327FF23-8467-4E27-90A9-700673CFB443}"/>
              </a:ext>
            </a:extLst>
          </p:cNvPr>
          <p:cNvSpPr/>
          <p:nvPr/>
        </p:nvSpPr>
        <p:spPr>
          <a:xfrm>
            <a:off x="11761092" y="3330673"/>
            <a:ext cx="137445" cy="71437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4" name="Organigramme : Terminateur 63">
            <a:extLst>
              <a:ext uri="{FF2B5EF4-FFF2-40B4-BE49-F238E27FC236}">
                <a16:creationId xmlns:a16="http://schemas.microsoft.com/office/drawing/2014/main" id="{2A4D5AD6-6462-4C8F-9318-D5BF942AA002}"/>
              </a:ext>
            </a:extLst>
          </p:cNvPr>
          <p:cNvSpPr/>
          <p:nvPr/>
        </p:nvSpPr>
        <p:spPr>
          <a:xfrm>
            <a:off x="11761091" y="3539999"/>
            <a:ext cx="137445" cy="71437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5" name="Organigramme : Terminateur 64">
            <a:extLst>
              <a:ext uri="{FF2B5EF4-FFF2-40B4-BE49-F238E27FC236}">
                <a16:creationId xmlns:a16="http://schemas.microsoft.com/office/drawing/2014/main" id="{6293406A-A4A0-4BC5-B635-27A6B9372B86}"/>
              </a:ext>
            </a:extLst>
          </p:cNvPr>
          <p:cNvSpPr/>
          <p:nvPr/>
        </p:nvSpPr>
        <p:spPr>
          <a:xfrm>
            <a:off x="11765966" y="3753655"/>
            <a:ext cx="137445" cy="71437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6" name="Organigramme : Terminateur 65">
            <a:extLst>
              <a:ext uri="{FF2B5EF4-FFF2-40B4-BE49-F238E27FC236}">
                <a16:creationId xmlns:a16="http://schemas.microsoft.com/office/drawing/2014/main" id="{ABFAA59D-CD15-4E04-80E2-15F6EE6AF373}"/>
              </a:ext>
            </a:extLst>
          </p:cNvPr>
          <p:cNvSpPr/>
          <p:nvPr/>
        </p:nvSpPr>
        <p:spPr>
          <a:xfrm>
            <a:off x="11765966" y="3967311"/>
            <a:ext cx="137445" cy="71437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7" name="ZoneTexte 66">
            <a:extLst>
              <a:ext uri="{FF2B5EF4-FFF2-40B4-BE49-F238E27FC236}">
                <a16:creationId xmlns:a16="http://schemas.microsoft.com/office/drawing/2014/main" id="{04FB933B-F41F-4FBA-AA49-F4DDDD475741}"/>
              </a:ext>
            </a:extLst>
          </p:cNvPr>
          <p:cNvSpPr txBox="1"/>
          <p:nvPr/>
        </p:nvSpPr>
        <p:spPr>
          <a:xfrm>
            <a:off x="9919303" y="2579223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Lancer une partie</a:t>
            </a:r>
          </a:p>
        </p:txBody>
      </p:sp>
      <p:sp>
        <p:nvSpPr>
          <p:cNvPr id="68" name="ZoneTexte 67">
            <a:extLst>
              <a:ext uri="{FF2B5EF4-FFF2-40B4-BE49-F238E27FC236}">
                <a16:creationId xmlns:a16="http://schemas.microsoft.com/office/drawing/2014/main" id="{0CDDC0B8-FDC2-4BB7-AC47-240BDCD331AA}"/>
              </a:ext>
            </a:extLst>
          </p:cNvPr>
          <p:cNvSpPr txBox="1"/>
          <p:nvPr/>
        </p:nvSpPr>
        <p:spPr>
          <a:xfrm>
            <a:off x="9919303" y="2800765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Com. avec la BDD</a:t>
            </a:r>
          </a:p>
        </p:txBody>
      </p:sp>
      <p:sp>
        <p:nvSpPr>
          <p:cNvPr id="69" name="ZoneTexte 68">
            <a:extLst>
              <a:ext uri="{FF2B5EF4-FFF2-40B4-BE49-F238E27FC236}">
                <a16:creationId xmlns:a16="http://schemas.microsoft.com/office/drawing/2014/main" id="{B8B5D12E-7830-47A3-A90A-486D3EBBFF10}"/>
              </a:ext>
            </a:extLst>
          </p:cNvPr>
          <p:cNvSpPr txBox="1"/>
          <p:nvPr/>
        </p:nvSpPr>
        <p:spPr>
          <a:xfrm>
            <a:off x="9933198" y="3015600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Superviser</a:t>
            </a:r>
          </a:p>
        </p:txBody>
      </p:sp>
      <p:sp>
        <p:nvSpPr>
          <p:cNvPr id="70" name="ZoneTexte 69">
            <a:extLst>
              <a:ext uri="{FF2B5EF4-FFF2-40B4-BE49-F238E27FC236}">
                <a16:creationId xmlns:a16="http://schemas.microsoft.com/office/drawing/2014/main" id="{4D8B8A3B-9CEE-4DAC-A9A3-E88109E851EF}"/>
              </a:ext>
            </a:extLst>
          </p:cNvPr>
          <p:cNvSpPr txBox="1"/>
          <p:nvPr/>
        </p:nvSpPr>
        <p:spPr>
          <a:xfrm>
            <a:off x="9905882" y="3233421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Récup. image de caméra</a:t>
            </a:r>
          </a:p>
        </p:txBody>
      </p:sp>
      <p:sp>
        <p:nvSpPr>
          <p:cNvPr id="71" name="ZoneTexte 70">
            <a:extLst>
              <a:ext uri="{FF2B5EF4-FFF2-40B4-BE49-F238E27FC236}">
                <a16:creationId xmlns:a16="http://schemas.microsoft.com/office/drawing/2014/main" id="{026D3C67-FF2A-4543-B420-E9E70D866FA5}"/>
              </a:ext>
            </a:extLst>
          </p:cNvPr>
          <p:cNvSpPr txBox="1"/>
          <p:nvPr/>
        </p:nvSpPr>
        <p:spPr>
          <a:xfrm>
            <a:off x="9926211" y="3441426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Envoi d’indice</a:t>
            </a:r>
          </a:p>
        </p:txBody>
      </p:sp>
      <p:sp>
        <p:nvSpPr>
          <p:cNvPr id="72" name="ZoneTexte 71">
            <a:extLst>
              <a:ext uri="{FF2B5EF4-FFF2-40B4-BE49-F238E27FC236}">
                <a16:creationId xmlns:a16="http://schemas.microsoft.com/office/drawing/2014/main" id="{3F62FDE1-24D7-43A3-B779-2F665BB8DE60}"/>
              </a:ext>
            </a:extLst>
          </p:cNvPr>
          <p:cNvSpPr txBox="1"/>
          <p:nvPr/>
        </p:nvSpPr>
        <p:spPr>
          <a:xfrm>
            <a:off x="9933121" y="3652369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Fin de partie</a:t>
            </a:r>
          </a:p>
        </p:txBody>
      </p:sp>
      <p:sp>
        <p:nvSpPr>
          <p:cNvPr id="73" name="ZoneTexte 72">
            <a:extLst>
              <a:ext uri="{FF2B5EF4-FFF2-40B4-BE49-F238E27FC236}">
                <a16:creationId xmlns:a16="http://schemas.microsoft.com/office/drawing/2014/main" id="{20636CE7-877E-4B85-B8F5-BFEB9EB8BBE8}"/>
              </a:ext>
            </a:extLst>
          </p:cNvPr>
          <p:cNvSpPr txBox="1"/>
          <p:nvPr/>
        </p:nvSpPr>
        <p:spPr>
          <a:xfrm>
            <a:off x="9933121" y="3863470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Classement</a:t>
            </a:r>
          </a:p>
        </p:txBody>
      </p:sp>
      <p:sp>
        <p:nvSpPr>
          <p:cNvPr id="74" name="Ellipse 73">
            <a:extLst>
              <a:ext uri="{FF2B5EF4-FFF2-40B4-BE49-F238E27FC236}">
                <a16:creationId xmlns:a16="http://schemas.microsoft.com/office/drawing/2014/main" id="{45AC35CA-8402-4130-BEFA-D146C4A0ADB5}"/>
              </a:ext>
            </a:extLst>
          </p:cNvPr>
          <p:cNvSpPr/>
          <p:nvPr/>
        </p:nvSpPr>
        <p:spPr>
          <a:xfrm>
            <a:off x="11731657" y="4199354"/>
            <a:ext cx="307668" cy="31770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5" name="ZoneTexte 74">
            <a:extLst>
              <a:ext uri="{FF2B5EF4-FFF2-40B4-BE49-F238E27FC236}">
                <a16:creationId xmlns:a16="http://schemas.microsoft.com/office/drawing/2014/main" id="{B3B8D7DE-E4A5-421C-84E5-D1D8AD17DB17}"/>
              </a:ext>
            </a:extLst>
          </p:cNvPr>
          <p:cNvSpPr txBox="1"/>
          <p:nvPr/>
        </p:nvSpPr>
        <p:spPr>
          <a:xfrm>
            <a:off x="9786225" y="4224815"/>
            <a:ext cx="19309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Diagramme de séquence</a:t>
            </a:r>
          </a:p>
        </p:txBody>
      </p:sp>
      <p:sp>
        <p:nvSpPr>
          <p:cNvPr id="76" name="Ellipse 75">
            <a:extLst>
              <a:ext uri="{FF2B5EF4-FFF2-40B4-BE49-F238E27FC236}">
                <a16:creationId xmlns:a16="http://schemas.microsoft.com/office/drawing/2014/main" id="{1AFA7EE8-3BD3-4FA9-B57A-B36D8004160E}"/>
              </a:ext>
            </a:extLst>
          </p:cNvPr>
          <p:cNvSpPr/>
          <p:nvPr/>
        </p:nvSpPr>
        <p:spPr>
          <a:xfrm>
            <a:off x="11746802" y="4732470"/>
            <a:ext cx="307668" cy="31770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7" name="ZoneTexte 76">
            <a:extLst>
              <a:ext uri="{FF2B5EF4-FFF2-40B4-BE49-F238E27FC236}">
                <a16:creationId xmlns:a16="http://schemas.microsoft.com/office/drawing/2014/main" id="{B15EDAE2-9DFC-47FB-AE92-F7B8DD40B0EF}"/>
              </a:ext>
            </a:extLst>
          </p:cNvPr>
          <p:cNvSpPr txBox="1"/>
          <p:nvPr/>
        </p:nvSpPr>
        <p:spPr>
          <a:xfrm>
            <a:off x="9792689" y="4746594"/>
            <a:ext cx="19309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Diagramme de classes</a:t>
            </a:r>
          </a:p>
        </p:txBody>
      </p:sp>
      <p:sp>
        <p:nvSpPr>
          <p:cNvPr id="78" name="Ellipse 77">
            <a:extLst>
              <a:ext uri="{FF2B5EF4-FFF2-40B4-BE49-F238E27FC236}">
                <a16:creationId xmlns:a16="http://schemas.microsoft.com/office/drawing/2014/main" id="{BC78F027-FC5E-4473-B783-F8ECA8F59A9A}"/>
              </a:ext>
            </a:extLst>
          </p:cNvPr>
          <p:cNvSpPr/>
          <p:nvPr/>
        </p:nvSpPr>
        <p:spPr>
          <a:xfrm>
            <a:off x="11746802" y="5306774"/>
            <a:ext cx="307668" cy="31770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9" name="ZoneTexte 78">
            <a:extLst>
              <a:ext uri="{FF2B5EF4-FFF2-40B4-BE49-F238E27FC236}">
                <a16:creationId xmlns:a16="http://schemas.microsoft.com/office/drawing/2014/main" id="{B88B56FA-71F2-4CAA-98C3-9A69D54C3DAA}"/>
              </a:ext>
            </a:extLst>
          </p:cNvPr>
          <p:cNvSpPr txBox="1"/>
          <p:nvPr/>
        </p:nvSpPr>
        <p:spPr>
          <a:xfrm>
            <a:off x="9786225" y="5315096"/>
            <a:ext cx="19309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Physique Appliquée – Wi-Fi</a:t>
            </a:r>
          </a:p>
        </p:txBody>
      </p:sp>
      <p:sp>
        <p:nvSpPr>
          <p:cNvPr id="80" name="Ellipse 79">
            <a:extLst>
              <a:ext uri="{FF2B5EF4-FFF2-40B4-BE49-F238E27FC236}">
                <a16:creationId xmlns:a16="http://schemas.microsoft.com/office/drawing/2014/main" id="{12B0A99F-E22A-4E97-A7B2-C083C15370BC}"/>
              </a:ext>
            </a:extLst>
          </p:cNvPr>
          <p:cNvSpPr/>
          <p:nvPr/>
        </p:nvSpPr>
        <p:spPr>
          <a:xfrm>
            <a:off x="11731657" y="5902301"/>
            <a:ext cx="307668" cy="31770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81" name="ZoneTexte 80">
            <a:extLst>
              <a:ext uri="{FF2B5EF4-FFF2-40B4-BE49-F238E27FC236}">
                <a16:creationId xmlns:a16="http://schemas.microsoft.com/office/drawing/2014/main" id="{CA50DC62-FDDD-409E-9E21-1DB82667D53D}"/>
              </a:ext>
            </a:extLst>
          </p:cNvPr>
          <p:cNvSpPr txBox="1"/>
          <p:nvPr/>
        </p:nvSpPr>
        <p:spPr>
          <a:xfrm>
            <a:off x="9785604" y="5918351"/>
            <a:ext cx="19309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Planification</a:t>
            </a:r>
          </a:p>
        </p:txBody>
      </p:sp>
    </p:spTree>
    <p:extLst>
      <p:ext uri="{BB962C8B-B14F-4D97-AF65-F5344CB8AC3E}">
        <p14:creationId xmlns:p14="http://schemas.microsoft.com/office/powerpoint/2010/main" val="3529468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associée">
            <a:extLst>
              <a:ext uri="{FF2B5EF4-FFF2-40B4-BE49-F238E27FC236}">
                <a16:creationId xmlns:a16="http://schemas.microsoft.com/office/drawing/2014/main" id="{C816F3D8-CC4C-46B3-A21E-58AE9AD304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77" r="15441"/>
          <a:stretch/>
        </p:blipFill>
        <p:spPr bwMode="auto">
          <a:xfrm>
            <a:off x="143436" y="143435"/>
            <a:ext cx="226963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710E88E4-C59A-4F33-A331-17F09767646F}"/>
              </a:ext>
            </a:extLst>
          </p:cNvPr>
          <p:cNvSpPr txBox="1"/>
          <p:nvPr/>
        </p:nvSpPr>
        <p:spPr>
          <a:xfrm>
            <a:off x="2816352" y="143435"/>
            <a:ext cx="5342576" cy="646331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4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square" rtlCol="0">
            <a:spAutoFit/>
          </a:bodyPr>
          <a:lstStyle/>
          <a:p>
            <a:pPr algn="ctr"/>
            <a:r>
              <a:rPr lang="fr-FR" sz="3600" b="1" dirty="0">
                <a:latin typeface="Eras Medium ITC" panose="020B0602030504020804" pitchFamily="34" charset="0"/>
              </a:rPr>
              <a:t>Présentation du </a:t>
            </a:r>
            <a:r>
              <a:rPr lang="fr-FR" sz="3600" b="1" dirty="0">
                <a:solidFill>
                  <a:srgbClr val="A31257"/>
                </a:solidFill>
                <a:latin typeface="Eras Medium ITC" panose="020B0602030504020804" pitchFamily="34" charset="0"/>
              </a:rPr>
              <a:t>projet</a:t>
            </a:r>
            <a:r>
              <a:rPr lang="fr-FR" sz="3600" b="1" dirty="0">
                <a:latin typeface="Eras Medium ITC" panose="020B0602030504020804" pitchFamily="34" charset="0"/>
              </a:rPr>
              <a:t> :</a:t>
            </a:r>
            <a:endParaRPr lang="fr-FR" sz="3200" b="1" dirty="0">
              <a:latin typeface="Eras Medium ITC" panose="020B0602030504020804" pitchFamily="34" charset="0"/>
            </a:endParaRP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D297602B-3888-4148-A07F-260085A439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170"/>
          <a:stretch/>
        </p:blipFill>
        <p:spPr>
          <a:xfrm>
            <a:off x="0" y="936993"/>
            <a:ext cx="8954429" cy="591430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F0D3E06-8CC5-4656-8208-023AB114E572}"/>
              </a:ext>
            </a:extLst>
          </p:cNvPr>
          <p:cNvSpPr/>
          <p:nvPr/>
        </p:nvSpPr>
        <p:spPr>
          <a:xfrm>
            <a:off x="385590" y="1591056"/>
            <a:ext cx="2540490" cy="2555494"/>
          </a:xfrm>
          <a:prstGeom prst="rect">
            <a:avLst/>
          </a:prstGeom>
          <a:noFill/>
          <a:ln w="44450">
            <a:solidFill>
              <a:srgbClr val="A312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070C0B7-1FC1-4B91-8113-D3B6022EC77E}"/>
              </a:ext>
            </a:extLst>
          </p:cNvPr>
          <p:cNvSpPr/>
          <p:nvPr/>
        </p:nvSpPr>
        <p:spPr>
          <a:xfrm>
            <a:off x="383939" y="4135684"/>
            <a:ext cx="3354560" cy="2523598"/>
          </a:xfrm>
          <a:prstGeom prst="rect">
            <a:avLst/>
          </a:prstGeom>
          <a:noFill/>
          <a:ln w="44450">
            <a:solidFill>
              <a:srgbClr val="A312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59CBE16-0BE1-4005-A092-5A806801223C}"/>
              </a:ext>
            </a:extLst>
          </p:cNvPr>
          <p:cNvSpPr/>
          <p:nvPr/>
        </p:nvSpPr>
        <p:spPr>
          <a:xfrm>
            <a:off x="3639312" y="947451"/>
            <a:ext cx="5218249" cy="3199099"/>
          </a:xfrm>
          <a:prstGeom prst="rect">
            <a:avLst/>
          </a:prstGeom>
          <a:solidFill>
            <a:schemeClr val="accent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D74D9AA-8E70-4488-BC8D-E603843D946C}"/>
              </a:ext>
            </a:extLst>
          </p:cNvPr>
          <p:cNvSpPr/>
          <p:nvPr/>
        </p:nvSpPr>
        <p:spPr>
          <a:xfrm>
            <a:off x="3740150" y="4146550"/>
            <a:ext cx="5117411" cy="2568015"/>
          </a:xfrm>
          <a:prstGeom prst="rect">
            <a:avLst/>
          </a:prstGeom>
          <a:solidFill>
            <a:schemeClr val="accent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A59C821-7AB3-476E-B068-5F29B4D0712C}"/>
              </a:ext>
            </a:extLst>
          </p:cNvPr>
          <p:cNvSpPr/>
          <p:nvPr/>
        </p:nvSpPr>
        <p:spPr>
          <a:xfrm>
            <a:off x="2926080" y="936993"/>
            <a:ext cx="713229" cy="1861341"/>
          </a:xfrm>
          <a:prstGeom prst="rect">
            <a:avLst/>
          </a:prstGeom>
          <a:solidFill>
            <a:schemeClr val="accent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104ACBC5-E403-4961-B1DD-00E21EF15396}"/>
              </a:ext>
            </a:extLst>
          </p:cNvPr>
          <p:cNvSpPr txBox="1"/>
          <p:nvPr/>
        </p:nvSpPr>
        <p:spPr>
          <a:xfrm>
            <a:off x="0" y="6486853"/>
            <a:ext cx="395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</a:p>
        </p:txBody>
      </p:sp>
      <p:sp>
        <p:nvSpPr>
          <p:cNvPr id="11" name="Organigramme : Terminateur 10">
            <a:extLst>
              <a:ext uri="{FF2B5EF4-FFF2-40B4-BE49-F238E27FC236}">
                <a16:creationId xmlns:a16="http://schemas.microsoft.com/office/drawing/2014/main" id="{EAC0BB61-7E90-4FBB-A47D-CE8FC0D5FAAB}"/>
              </a:ext>
            </a:extLst>
          </p:cNvPr>
          <p:cNvSpPr/>
          <p:nvPr/>
        </p:nvSpPr>
        <p:spPr>
          <a:xfrm>
            <a:off x="11782810" y="1022638"/>
            <a:ext cx="137445" cy="71437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2" name="Organigramme : Terminateur 11">
            <a:extLst>
              <a:ext uri="{FF2B5EF4-FFF2-40B4-BE49-F238E27FC236}">
                <a16:creationId xmlns:a16="http://schemas.microsoft.com/office/drawing/2014/main" id="{CE7AAF29-6783-4ED7-AAA5-0D5F3E4730E6}"/>
              </a:ext>
            </a:extLst>
          </p:cNvPr>
          <p:cNvSpPr/>
          <p:nvPr/>
        </p:nvSpPr>
        <p:spPr>
          <a:xfrm>
            <a:off x="11782811" y="808982"/>
            <a:ext cx="137445" cy="71437"/>
          </a:xfrm>
          <a:prstGeom prst="flowChartTerminator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3" name="Organigramme : Terminateur 12">
            <a:extLst>
              <a:ext uri="{FF2B5EF4-FFF2-40B4-BE49-F238E27FC236}">
                <a16:creationId xmlns:a16="http://schemas.microsoft.com/office/drawing/2014/main" id="{384081F5-7A2A-4107-B69E-4BB7D90B4755}"/>
              </a:ext>
            </a:extLst>
          </p:cNvPr>
          <p:cNvSpPr/>
          <p:nvPr/>
        </p:nvSpPr>
        <p:spPr>
          <a:xfrm>
            <a:off x="11780105" y="596427"/>
            <a:ext cx="137445" cy="71437"/>
          </a:xfrm>
          <a:prstGeom prst="flowChartTerminator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F71011AC-8E49-49BD-82B2-36C3EE117D53}"/>
              </a:ext>
            </a:extLst>
          </p:cNvPr>
          <p:cNvSpPr/>
          <p:nvPr/>
        </p:nvSpPr>
        <p:spPr>
          <a:xfrm>
            <a:off x="11740896" y="143435"/>
            <a:ext cx="307668" cy="317709"/>
          </a:xfrm>
          <a:prstGeom prst="ellipse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EC650404-3850-4384-989E-53725A8FC836}"/>
              </a:ext>
            </a:extLst>
          </p:cNvPr>
          <p:cNvSpPr txBox="1"/>
          <p:nvPr/>
        </p:nvSpPr>
        <p:spPr>
          <a:xfrm>
            <a:off x="9863775" y="181652"/>
            <a:ext cx="1874223" cy="261610"/>
          </a:xfrm>
          <a:prstGeom prst="rect">
            <a:avLst/>
          </a:prstGeom>
          <a:noFill/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Présentation du projet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20A83218-6299-4D1E-8D08-6FF79C95671A}"/>
              </a:ext>
            </a:extLst>
          </p:cNvPr>
          <p:cNvSpPr txBox="1"/>
          <p:nvPr/>
        </p:nvSpPr>
        <p:spPr>
          <a:xfrm>
            <a:off x="9926211" y="507693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Schéma global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B075A2E0-D923-484D-9CD8-36F5D9338667}"/>
              </a:ext>
            </a:extLst>
          </p:cNvPr>
          <p:cNvSpPr txBox="1"/>
          <p:nvPr/>
        </p:nvSpPr>
        <p:spPr>
          <a:xfrm>
            <a:off x="9946504" y="727130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Schéma personnalisé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A121B0F1-22A1-4580-8C39-A4A45C2F03CC}"/>
              </a:ext>
            </a:extLst>
          </p:cNvPr>
          <p:cNvSpPr txBox="1"/>
          <p:nvPr/>
        </p:nvSpPr>
        <p:spPr>
          <a:xfrm>
            <a:off x="9941401" y="918998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Tâches personnelles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ACE50D4D-EA92-46F7-9B4E-F61DFA288AFE}"/>
              </a:ext>
            </a:extLst>
          </p:cNvPr>
          <p:cNvSpPr txBox="1"/>
          <p:nvPr/>
        </p:nvSpPr>
        <p:spPr>
          <a:xfrm>
            <a:off x="9865580" y="1281294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Schématisation réseau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4272B9F5-C18F-4E05-835C-B7F96971A621}"/>
              </a:ext>
            </a:extLst>
          </p:cNvPr>
          <p:cNvSpPr txBox="1"/>
          <p:nvPr/>
        </p:nvSpPr>
        <p:spPr>
          <a:xfrm>
            <a:off x="9826051" y="6486853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Organisation - Suivi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BD91B67-9D32-4014-BCF5-1934955994C5}"/>
              </a:ext>
            </a:extLst>
          </p:cNvPr>
          <p:cNvSpPr/>
          <p:nvPr/>
        </p:nvSpPr>
        <p:spPr>
          <a:xfrm>
            <a:off x="11853752" y="667864"/>
            <a:ext cx="63479" cy="61035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7B49ABAB-5B7A-4DAD-9235-24982CF1C234}"/>
              </a:ext>
            </a:extLst>
          </p:cNvPr>
          <p:cNvSpPr/>
          <p:nvPr/>
        </p:nvSpPr>
        <p:spPr>
          <a:xfrm>
            <a:off x="11740896" y="1266423"/>
            <a:ext cx="307668" cy="31770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4" name="Ellipse 23">
            <a:extLst>
              <a:ext uri="{FF2B5EF4-FFF2-40B4-BE49-F238E27FC236}">
                <a16:creationId xmlns:a16="http://schemas.microsoft.com/office/drawing/2014/main" id="{839B9145-6CC0-4B99-A7BC-B93BEFD59A8F}"/>
              </a:ext>
            </a:extLst>
          </p:cNvPr>
          <p:cNvSpPr/>
          <p:nvPr/>
        </p:nvSpPr>
        <p:spPr>
          <a:xfrm>
            <a:off x="11727622" y="6478167"/>
            <a:ext cx="307668" cy="31770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6" name="Ellipse 25">
            <a:extLst>
              <a:ext uri="{FF2B5EF4-FFF2-40B4-BE49-F238E27FC236}">
                <a16:creationId xmlns:a16="http://schemas.microsoft.com/office/drawing/2014/main" id="{C106E2F0-B133-4470-83F6-878189C885AF}"/>
              </a:ext>
            </a:extLst>
          </p:cNvPr>
          <p:cNvSpPr/>
          <p:nvPr/>
        </p:nvSpPr>
        <p:spPr>
          <a:xfrm>
            <a:off x="11740896" y="1756480"/>
            <a:ext cx="307668" cy="31770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041634A8-ED22-4789-BB7D-57E985A23752}"/>
              </a:ext>
            </a:extLst>
          </p:cNvPr>
          <p:cNvSpPr txBox="1"/>
          <p:nvPr/>
        </p:nvSpPr>
        <p:spPr>
          <a:xfrm>
            <a:off x="10325100" y="1724277"/>
            <a:ext cx="141289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Diagramme de cas d’utilisation</a:t>
            </a:r>
          </a:p>
        </p:txBody>
      </p:sp>
      <p:sp>
        <p:nvSpPr>
          <p:cNvPr id="28" name="Ellipse 27">
            <a:extLst>
              <a:ext uri="{FF2B5EF4-FFF2-40B4-BE49-F238E27FC236}">
                <a16:creationId xmlns:a16="http://schemas.microsoft.com/office/drawing/2014/main" id="{F5F33FD7-887B-4D43-90E3-EB16331C23C8}"/>
              </a:ext>
            </a:extLst>
          </p:cNvPr>
          <p:cNvSpPr/>
          <p:nvPr/>
        </p:nvSpPr>
        <p:spPr>
          <a:xfrm>
            <a:off x="11735995" y="2246537"/>
            <a:ext cx="307668" cy="31770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B42335FD-ECB5-4B9F-8D80-6666902C7296}"/>
              </a:ext>
            </a:extLst>
          </p:cNvPr>
          <p:cNvSpPr txBox="1"/>
          <p:nvPr/>
        </p:nvSpPr>
        <p:spPr>
          <a:xfrm>
            <a:off x="9835431" y="2268636"/>
            <a:ext cx="19309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Application de supervision</a:t>
            </a:r>
          </a:p>
        </p:txBody>
      </p:sp>
      <p:sp>
        <p:nvSpPr>
          <p:cNvPr id="30" name="Organigramme : Terminateur 29">
            <a:extLst>
              <a:ext uri="{FF2B5EF4-FFF2-40B4-BE49-F238E27FC236}">
                <a16:creationId xmlns:a16="http://schemas.microsoft.com/office/drawing/2014/main" id="{7ABF5A8A-B9C4-42F4-A099-E174252ABDAD}"/>
              </a:ext>
            </a:extLst>
          </p:cNvPr>
          <p:cNvSpPr/>
          <p:nvPr/>
        </p:nvSpPr>
        <p:spPr>
          <a:xfrm>
            <a:off x="11761093" y="2903361"/>
            <a:ext cx="137445" cy="71437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1" name="Organigramme : Terminateur 30">
            <a:extLst>
              <a:ext uri="{FF2B5EF4-FFF2-40B4-BE49-F238E27FC236}">
                <a16:creationId xmlns:a16="http://schemas.microsoft.com/office/drawing/2014/main" id="{20FAD96C-7A35-4897-A338-D57B068E8A8C}"/>
              </a:ext>
            </a:extLst>
          </p:cNvPr>
          <p:cNvSpPr/>
          <p:nvPr/>
        </p:nvSpPr>
        <p:spPr>
          <a:xfrm>
            <a:off x="11761094" y="2689705"/>
            <a:ext cx="137445" cy="71437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2" name="Organigramme : Terminateur 31">
            <a:extLst>
              <a:ext uri="{FF2B5EF4-FFF2-40B4-BE49-F238E27FC236}">
                <a16:creationId xmlns:a16="http://schemas.microsoft.com/office/drawing/2014/main" id="{26AF5059-D640-486F-B6FB-165596351059}"/>
              </a:ext>
            </a:extLst>
          </p:cNvPr>
          <p:cNvSpPr/>
          <p:nvPr/>
        </p:nvSpPr>
        <p:spPr>
          <a:xfrm>
            <a:off x="11765966" y="3117017"/>
            <a:ext cx="137445" cy="71437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3" name="Organigramme : Terminateur 32">
            <a:extLst>
              <a:ext uri="{FF2B5EF4-FFF2-40B4-BE49-F238E27FC236}">
                <a16:creationId xmlns:a16="http://schemas.microsoft.com/office/drawing/2014/main" id="{53DFAC09-D626-41E0-A4E6-328A521D051A}"/>
              </a:ext>
            </a:extLst>
          </p:cNvPr>
          <p:cNvSpPr/>
          <p:nvPr/>
        </p:nvSpPr>
        <p:spPr>
          <a:xfrm>
            <a:off x="11761092" y="3330673"/>
            <a:ext cx="137445" cy="71437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4" name="Organigramme : Terminateur 33">
            <a:extLst>
              <a:ext uri="{FF2B5EF4-FFF2-40B4-BE49-F238E27FC236}">
                <a16:creationId xmlns:a16="http://schemas.microsoft.com/office/drawing/2014/main" id="{0C01EF3D-D004-46D5-A4AF-52A1E53C34D5}"/>
              </a:ext>
            </a:extLst>
          </p:cNvPr>
          <p:cNvSpPr/>
          <p:nvPr/>
        </p:nvSpPr>
        <p:spPr>
          <a:xfrm>
            <a:off x="11761091" y="3539999"/>
            <a:ext cx="137445" cy="71437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5" name="Organigramme : Terminateur 34">
            <a:extLst>
              <a:ext uri="{FF2B5EF4-FFF2-40B4-BE49-F238E27FC236}">
                <a16:creationId xmlns:a16="http://schemas.microsoft.com/office/drawing/2014/main" id="{699FFDCC-F40A-4E10-98F9-1ECE090266A3}"/>
              </a:ext>
            </a:extLst>
          </p:cNvPr>
          <p:cNvSpPr/>
          <p:nvPr/>
        </p:nvSpPr>
        <p:spPr>
          <a:xfrm>
            <a:off x="11765966" y="3753655"/>
            <a:ext cx="137445" cy="71437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6" name="Organigramme : Terminateur 35">
            <a:extLst>
              <a:ext uri="{FF2B5EF4-FFF2-40B4-BE49-F238E27FC236}">
                <a16:creationId xmlns:a16="http://schemas.microsoft.com/office/drawing/2014/main" id="{18FEA43C-4057-4967-BAD1-664C6C90AF76}"/>
              </a:ext>
            </a:extLst>
          </p:cNvPr>
          <p:cNvSpPr/>
          <p:nvPr/>
        </p:nvSpPr>
        <p:spPr>
          <a:xfrm>
            <a:off x="11765966" y="3967311"/>
            <a:ext cx="137445" cy="71437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A5E9AF7F-C639-44DC-9D29-6589139DDB10}"/>
              </a:ext>
            </a:extLst>
          </p:cNvPr>
          <p:cNvSpPr txBox="1"/>
          <p:nvPr/>
        </p:nvSpPr>
        <p:spPr>
          <a:xfrm>
            <a:off x="9919303" y="2579223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Lancer une partie</a:t>
            </a: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6894204E-8850-46DD-8221-A216384DAD27}"/>
              </a:ext>
            </a:extLst>
          </p:cNvPr>
          <p:cNvSpPr txBox="1"/>
          <p:nvPr/>
        </p:nvSpPr>
        <p:spPr>
          <a:xfrm>
            <a:off x="9919303" y="2800765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Com. avec la BDD</a:t>
            </a: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6E6C5822-EED3-4C3C-8335-98FE32BE29A3}"/>
              </a:ext>
            </a:extLst>
          </p:cNvPr>
          <p:cNvSpPr txBox="1"/>
          <p:nvPr/>
        </p:nvSpPr>
        <p:spPr>
          <a:xfrm>
            <a:off x="9933198" y="3015600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Superviser</a:t>
            </a:r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B7DE8A69-D14E-46F9-9EFF-4C9C2898BBD4}"/>
              </a:ext>
            </a:extLst>
          </p:cNvPr>
          <p:cNvSpPr txBox="1"/>
          <p:nvPr/>
        </p:nvSpPr>
        <p:spPr>
          <a:xfrm>
            <a:off x="9905882" y="3233421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Récup. image de caméra</a:t>
            </a: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C561E981-77F2-4B7C-BA4D-1D415248BA1D}"/>
              </a:ext>
            </a:extLst>
          </p:cNvPr>
          <p:cNvSpPr txBox="1"/>
          <p:nvPr/>
        </p:nvSpPr>
        <p:spPr>
          <a:xfrm>
            <a:off x="9926211" y="3441426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Envoi d’indice</a:t>
            </a: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0EEDC8FB-64A9-4212-911D-76092E6709B6}"/>
              </a:ext>
            </a:extLst>
          </p:cNvPr>
          <p:cNvSpPr txBox="1"/>
          <p:nvPr/>
        </p:nvSpPr>
        <p:spPr>
          <a:xfrm>
            <a:off x="9933121" y="3652369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Fin de partie</a:t>
            </a: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E2A1EEA2-CF2B-4421-AEFC-8B5AB9E01612}"/>
              </a:ext>
            </a:extLst>
          </p:cNvPr>
          <p:cNvSpPr txBox="1"/>
          <p:nvPr/>
        </p:nvSpPr>
        <p:spPr>
          <a:xfrm>
            <a:off x="9933121" y="3863470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Classement</a:t>
            </a:r>
          </a:p>
        </p:txBody>
      </p:sp>
      <p:sp>
        <p:nvSpPr>
          <p:cNvPr id="44" name="Ellipse 43">
            <a:extLst>
              <a:ext uri="{FF2B5EF4-FFF2-40B4-BE49-F238E27FC236}">
                <a16:creationId xmlns:a16="http://schemas.microsoft.com/office/drawing/2014/main" id="{A7E43B9D-E7F8-4051-9ADB-EDACDF6F19A5}"/>
              </a:ext>
            </a:extLst>
          </p:cNvPr>
          <p:cNvSpPr/>
          <p:nvPr/>
        </p:nvSpPr>
        <p:spPr>
          <a:xfrm>
            <a:off x="11737998" y="4195011"/>
            <a:ext cx="307668" cy="31770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5" name="Ellipse 44">
            <a:extLst>
              <a:ext uri="{FF2B5EF4-FFF2-40B4-BE49-F238E27FC236}">
                <a16:creationId xmlns:a16="http://schemas.microsoft.com/office/drawing/2014/main" id="{C49090D9-DB3A-4B24-A8B1-9FC922295264}"/>
              </a:ext>
            </a:extLst>
          </p:cNvPr>
          <p:cNvSpPr/>
          <p:nvPr/>
        </p:nvSpPr>
        <p:spPr>
          <a:xfrm>
            <a:off x="11740286" y="4732015"/>
            <a:ext cx="307668" cy="31770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7" name="Ellipse 46">
            <a:extLst>
              <a:ext uri="{FF2B5EF4-FFF2-40B4-BE49-F238E27FC236}">
                <a16:creationId xmlns:a16="http://schemas.microsoft.com/office/drawing/2014/main" id="{69FA29BE-1860-433F-B654-7C57A72B8598}"/>
              </a:ext>
            </a:extLst>
          </p:cNvPr>
          <p:cNvSpPr/>
          <p:nvPr/>
        </p:nvSpPr>
        <p:spPr>
          <a:xfrm>
            <a:off x="11731620" y="5306319"/>
            <a:ext cx="307668" cy="31770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8" name="Ellipse 47">
            <a:extLst>
              <a:ext uri="{FF2B5EF4-FFF2-40B4-BE49-F238E27FC236}">
                <a16:creationId xmlns:a16="http://schemas.microsoft.com/office/drawing/2014/main" id="{3BFB3B9F-AE36-4EB5-8DD8-313F6459B614}"/>
              </a:ext>
            </a:extLst>
          </p:cNvPr>
          <p:cNvSpPr/>
          <p:nvPr/>
        </p:nvSpPr>
        <p:spPr>
          <a:xfrm>
            <a:off x="11731620" y="5908668"/>
            <a:ext cx="307668" cy="31770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755F155-46F0-4885-8828-D17433FAADC6}"/>
              </a:ext>
            </a:extLst>
          </p:cNvPr>
          <p:cNvSpPr/>
          <p:nvPr/>
        </p:nvSpPr>
        <p:spPr>
          <a:xfrm>
            <a:off x="11853677" y="345289"/>
            <a:ext cx="63554" cy="532279"/>
          </a:xfrm>
          <a:prstGeom prst="rect">
            <a:avLst/>
          </a:prstGeom>
          <a:solidFill>
            <a:srgbClr val="A312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ZoneTexte 48">
            <a:extLst>
              <a:ext uri="{FF2B5EF4-FFF2-40B4-BE49-F238E27FC236}">
                <a16:creationId xmlns:a16="http://schemas.microsoft.com/office/drawing/2014/main" id="{CB59DD15-39DE-4015-BCD5-3B20769A2193}"/>
              </a:ext>
            </a:extLst>
          </p:cNvPr>
          <p:cNvSpPr txBox="1"/>
          <p:nvPr/>
        </p:nvSpPr>
        <p:spPr>
          <a:xfrm>
            <a:off x="9786225" y="4224815"/>
            <a:ext cx="19309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Diagramme de séquence</a:t>
            </a:r>
          </a:p>
        </p:txBody>
      </p:sp>
      <p:sp>
        <p:nvSpPr>
          <p:cNvPr id="51" name="ZoneTexte 50">
            <a:extLst>
              <a:ext uri="{FF2B5EF4-FFF2-40B4-BE49-F238E27FC236}">
                <a16:creationId xmlns:a16="http://schemas.microsoft.com/office/drawing/2014/main" id="{5702F81D-BEE8-4797-ABD8-41359B7005AF}"/>
              </a:ext>
            </a:extLst>
          </p:cNvPr>
          <p:cNvSpPr txBox="1"/>
          <p:nvPr/>
        </p:nvSpPr>
        <p:spPr>
          <a:xfrm>
            <a:off x="9792689" y="4746594"/>
            <a:ext cx="19309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Diagramme de classes</a:t>
            </a:r>
          </a:p>
        </p:txBody>
      </p:sp>
      <p:sp>
        <p:nvSpPr>
          <p:cNvPr id="52" name="ZoneTexte 51">
            <a:extLst>
              <a:ext uri="{FF2B5EF4-FFF2-40B4-BE49-F238E27FC236}">
                <a16:creationId xmlns:a16="http://schemas.microsoft.com/office/drawing/2014/main" id="{1292C5C4-8A1D-4C6A-A266-C7D9EA4F92FC}"/>
              </a:ext>
            </a:extLst>
          </p:cNvPr>
          <p:cNvSpPr txBox="1"/>
          <p:nvPr/>
        </p:nvSpPr>
        <p:spPr>
          <a:xfrm>
            <a:off x="9786225" y="5315096"/>
            <a:ext cx="19309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Physique Appliquée – Wi-Fi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FAE3E173-5B4C-47DE-B391-74E3E196084D}"/>
              </a:ext>
            </a:extLst>
          </p:cNvPr>
          <p:cNvSpPr txBox="1"/>
          <p:nvPr/>
        </p:nvSpPr>
        <p:spPr>
          <a:xfrm>
            <a:off x="9785604" y="5918351"/>
            <a:ext cx="19309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Planification</a:t>
            </a:r>
          </a:p>
        </p:txBody>
      </p:sp>
    </p:spTree>
    <p:extLst>
      <p:ext uri="{BB962C8B-B14F-4D97-AF65-F5344CB8AC3E}">
        <p14:creationId xmlns:p14="http://schemas.microsoft.com/office/powerpoint/2010/main" val="2799645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associée">
            <a:extLst>
              <a:ext uri="{FF2B5EF4-FFF2-40B4-BE49-F238E27FC236}">
                <a16:creationId xmlns:a16="http://schemas.microsoft.com/office/drawing/2014/main" id="{C816F3D8-CC4C-46B3-A21E-58AE9AD304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77" r="15441"/>
          <a:stretch/>
        </p:blipFill>
        <p:spPr bwMode="auto">
          <a:xfrm>
            <a:off x="143436" y="143435"/>
            <a:ext cx="226963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B471CF48-6047-4FC0-80B5-834C802D9B1F}"/>
              </a:ext>
            </a:extLst>
          </p:cNvPr>
          <p:cNvSpPr txBox="1"/>
          <p:nvPr/>
        </p:nvSpPr>
        <p:spPr>
          <a:xfrm>
            <a:off x="2816352" y="143435"/>
            <a:ext cx="5342576" cy="646331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4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square" rtlCol="0">
            <a:spAutoFit/>
          </a:bodyPr>
          <a:lstStyle/>
          <a:p>
            <a:pPr algn="ctr"/>
            <a:r>
              <a:rPr lang="fr-FR" sz="3600" b="1" dirty="0">
                <a:latin typeface="Eras Medium ITC" panose="020B0602030504020804" pitchFamily="34" charset="0"/>
              </a:rPr>
              <a:t>Tâches personnelles :</a:t>
            </a:r>
            <a:endParaRPr lang="fr-FR" sz="3200" b="1" dirty="0">
              <a:latin typeface="Eras Medium ITC" panose="020B06020305040208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DCB0528-8BC6-473B-B008-71938E34FEAA}"/>
              </a:ext>
            </a:extLst>
          </p:cNvPr>
          <p:cNvSpPr/>
          <p:nvPr/>
        </p:nvSpPr>
        <p:spPr>
          <a:xfrm>
            <a:off x="143436" y="1886284"/>
            <a:ext cx="4245684" cy="2527541"/>
          </a:xfrm>
          <a:prstGeom prst="rect">
            <a:avLst/>
          </a:prstGeom>
          <a:solidFill>
            <a:schemeClr val="bg1"/>
          </a:solidFill>
          <a:ln>
            <a:solidFill>
              <a:srgbClr val="A312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742950" lvl="1" indent="-285750">
              <a:buFontTx/>
              <a:buChar char="-"/>
            </a:pPr>
            <a:r>
              <a:rPr lang="fr-FR" dirty="0">
                <a:solidFill>
                  <a:schemeClr val="tx1"/>
                </a:solidFill>
              </a:rPr>
              <a:t>Créer partie</a:t>
            </a:r>
          </a:p>
          <a:p>
            <a:pPr marL="742950" lvl="1" indent="-285750">
              <a:buFontTx/>
              <a:buChar char="-"/>
            </a:pPr>
            <a:r>
              <a:rPr lang="fr-FR" dirty="0">
                <a:solidFill>
                  <a:schemeClr val="tx1"/>
                </a:solidFill>
              </a:rPr>
              <a:t>Chronométrage</a:t>
            </a:r>
          </a:p>
          <a:p>
            <a:pPr marL="742950" lvl="1" indent="-285750">
              <a:buFontTx/>
              <a:buChar char="-"/>
            </a:pPr>
            <a:r>
              <a:rPr lang="fr-FR" dirty="0">
                <a:solidFill>
                  <a:schemeClr val="tx1"/>
                </a:solidFill>
              </a:rPr>
              <a:t>Visualiser la salle</a:t>
            </a:r>
          </a:p>
          <a:p>
            <a:pPr marL="742950" lvl="1" indent="-285750">
              <a:buFontTx/>
              <a:buChar char="-"/>
            </a:pPr>
            <a:r>
              <a:rPr lang="fr-FR" dirty="0">
                <a:solidFill>
                  <a:schemeClr val="tx1"/>
                </a:solidFill>
              </a:rPr>
              <a:t>Détecter la fin de partie</a:t>
            </a:r>
          </a:p>
          <a:p>
            <a:pPr marL="742950" lvl="1" indent="-285750">
              <a:buFontTx/>
              <a:buChar char="-"/>
            </a:pPr>
            <a:r>
              <a:rPr lang="fr-FR" i="1" dirty="0">
                <a:solidFill>
                  <a:schemeClr val="tx1"/>
                </a:solidFill>
              </a:rPr>
              <a:t>Envoyer un indice à l’afficheur</a:t>
            </a:r>
          </a:p>
          <a:p>
            <a:pPr marL="742950" lvl="1" indent="-285750">
              <a:buFontTx/>
              <a:buChar char="-"/>
            </a:pPr>
            <a:r>
              <a:rPr lang="fr-FR" dirty="0">
                <a:solidFill>
                  <a:schemeClr val="tx1"/>
                </a:solidFill>
              </a:rPr>
              <a:t>Enregistrement des résultats</a:t>
            </a:r>
          </a:p>
        </p:txBody>
      </p:sp>
      <p:pic>
        <p:nvPicPr>
          <p:cNvPr id="5" name="Graphique 4" descr="Ordinateur">
            <a:extLst>
              <a:ext uri="{FF2B5EF4-FFF2-40B4-BE49-F238E27FC236}">
                <a16:creationId xmlns:a16="http://schemas.microsoft.com/office/drawing/2014/main" id="{D6CB67A3-A088-4406-89D6-E2D4E7D5A2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3436" y="1011919"/>
            <a:ext cx="1002318" cy="1002318"/>
          </a:xfrm>
          <a:prstGeom prst="rect">
            <a:avLst/>
          </a:prstGeom>
        </p:spPr>
      </p:pic>
      <p:pic>
        <p:nvPicPr>
          <p:cNvPr id="7" name="Graphique 6" descr="Flux">
            <a:extLst>
              <a:ext uri="{FF2B5EF4-FFF2-40B4-BE49-F238E27FC236}">
                <a16:creationId xmlns:a16="http://schemas.microsoft.com/office/drawing/2014/main" id="{EFD1057D-58CA-4743-9F7D-4E0298331C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01389" y="3418594"/>
            <a:ext cx="335083" cy="335083"/>
          </a:xfrm>
          <a:prstGeom prst="rect">
            <a:avLst/>
          </a:prstGeom>
        </p:spPr>
      </p:pic>
      <p:pic>
        <p:nvPicPr>
          <p:cNvPr id="11" name="Graphique 10" descr="Tête avec engrenages">
            <a:extLst>
              <a:ext uri="{FF2B5EF4-FFF2-40B4-BE49-F238E27FC236}">
                <a16:creationId xmlns:a16="http://schemas.microsoft.com/office/drawing/2014/main" id="{C7CE5BE4-3D55-46A9-9B0D-E1202C0966E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56215" y="2283674"/>
            <a:ext cx="284148" cy="284148"/>
          </a:xfrm>
          <a:prstGeom prst="rect">
            <a:avLst/>
          </a:prstGeom>
        </p:spPr>
      </p:pic>
      <p:pic>
        <p:nvPicPr>
          <p:cNvPr id="13" name="Graphique 12" descr="Recherche">
            <a:extLst>
              <a:ext uri="{FF2B5EF4-FFF2-40B4-BE49-F238E27FC236}">
                <a16:creationId xmlns:a16="http://schemas.microsoft.com/office/drawing/2014/main" id="{7B7607A7-2750-4761-9D8E-A8C86098B44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44158" y="1265935"/>
            <a:ext cx="382694" cy="382694"/>
          </a:xfrm>
          <a:prstGeom prst="rect">
            <a:avLst/>
          </a:prstGeom>
        </p:spPr>
      </p:pic>
      <p:pic>
        <p:nvPicPr>
          <p:cNvPr id="15" name="Graphique 14" descr="Livre de jeu">
            <a:extLst>
              <a:ext uri="{FF2B5EF4-FFF2-40B4-BE49-F238E27FC236}">
                <a16:creationId xmlns:a16="http://schemas.microsoft.com/office/drawing/2014/main" id="{3C2CE57A-AD6C-44A3-9969-D224EB1934A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10642" y="3156842"/>
            <a:ext cx="297336" cy="297336"/>
          </a:xfrm>
          <a:prstGeom prst="rect">
            <a:avLst/>
          </a:prstGeom>
        </p:spPr>
      </p:pic>
      <p:pic>
        <p:nvPicPr>
          <p:cNvPr id="17" name="Graphique 16" descr="Sablier">
            <a:extLst>
              <a:ext uri="{FF2B5EF4-FFF2-40B4-BE49-F238E27FC236}">
                <a16:creationId xmlns:a16="http://schemas.microsoft.com/office/drawing/2014/main" id="{6EE5B803-6AC3-455C-896F-46AF846F09E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28236" y="2603257"/>
            <a:ext cx="297336" cy="297336"/>
          </a:xfrm>
          <a:prstGeom prst="rect">
            <a:avLst/>
          </a:prstGeom>
        </p:spPr>
      </p:pic>
      <p:pic>
        <p:nvPicPr>
          <p:cNvPr id="19" name="Graphique 18" descr="Webcam">
            <a:extLst>
              <a:ext uri="{FF2B5EF4-FFF2-40B4-BE49-F238E27FC236}">
                <a16:creationId xmlns:a16="http://schemas.microsoft.com/office/drawing/2014/main" id="{F750C885-9AEA-464E-80F8-3809F823A0A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28236" y="2900593"/>
            <a:ext cx="284148" cy="284148"/>
          </a:xfrm>
          <a:prstGeom prst="rect">
            <a:avLst/>
          </a:prstGeom>
        </p:spPr>
      </p:pic>
      <p:sp>
        <p:nvSpPr>
          <p:cNvPr id="20" name="ZoneTexte 19">
            <a:extLst>
              <a:ext uri="{FF2B5EF4-FFF2-40B4-BE49-F238E27FC236}">
                <a16:creationId xmlns:a16="http://schemas.microsoft.com/office/drawing/2014/main" id="{56548998-31AB-44D1-93DC-D1FED13191C5}"/>
              </a:ext>
            </a:extLst>
          </p:cNvPr>
          <p:cNvSpPr txBox="1"/>
          <p:nvPr/>
        </p:nvSpPr>
        <p:spPr>
          <a:xfrm>
            <a:off x="1101829" y="1279589"/>
            <a:ext cx="33752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Application de </a:t>
            </a:r>
            <a:r>
              <a:rPr lang="fr-FR" sz="2000" dirty="0">
                <a:solidFill>
                  <a:srgbClr val="A31257"/>
                </a:solidFill>
              </a:rPr>
              <a:t>supervision </a:t>
            </a:r>
            <a:r>
              <a:rPr lang="fr-FR" sz="2000" dirty="0"/>
              <a:t>: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91B8AB3-06D5-430F-8E87-1F57F5FBF777}"/>
              </a:ext>
            </a:extLst>
          </p:cNvPr>
          <p:cNvSpPr/>
          <p:nvPr/>
        </p:nvSpPr>
        <p:spPr>
          <a:xfrm>
            <a:off x="5137921" y="1886283"/>
            <a:ext cx="4067728" cy="2527541"/>
          </a:xfrm>
          <a:prstGeom prst="rect">
            <a:avLst/>
          </a:prstGeom>
          <a:solidFill>
            <a:schemeClr val="bg1"/>
          </a:solidFill>
          <a:ln>
            <a:solidFill>
              <a:srgbClr val="A312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742950" lvl="1" indent="-285750">
              <a:buFontTx/>
              <a:buChar char="-"/>
            </a:pPr>
            <a:r>
              <a:rPr lang="fr-FR" dirty="0">
                <a:solidFill>
                  <a:schemeClr val="tx1"/>
                </a:solidFill>
              </a:rPr>
              <a:t>Indice prédéfini (liste)</a:t>
            </a:r>
          </a:p>
          <a:p>
            <a:pPr marL="742950" lvl="1" indent="-285750">
              <a:buFontTx/>
              <a:buChar char="-"/>
            </a:pPr>
            <a:r>
              <a:rPr lang="fr-FR" dirty="0">
                <a:solidFill>
                  <a:schemeClr val="tx1"/>
                </a:solidFill>
              </a:rPr>
              <a:t>Nouvel indice</a:t>
            </a:r>
          </a:p>
        </p:txBody>
      </p:sp>
      <p:cxnSp>
        <p:nvCxnSpPr>
          <p:cNvPr id="23" name="Connecteur droit avec flèche 22">
            <a:extLst>
              <a:ext uri="{FF2B5EF4-FFF2-40B4-BE49-F238E27FC236}">
                <a16:creationId xmlns:a16="http://schemas.microsoft.com/office/drawing/2014/main" id="{2B62076A-081C-46DC-A624-C32810A497B9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4233221" y="3150054"/>
            <a:ext cx="904700" cy="415138"/>
          </a:xfrm>
          <a:prstGeom prst="straightConnector1">
            <a:avLst/>
          </a:prstGeom>
          <a:ln w="53975">
            <a:solidFill>
              <a:schemeClr val="tx1"/>
            </a:solidFill>
            <a:prstDash val="sysDot"/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ZoneTexte 27">
            <a:extLst>
              <a:ext uri="{FF2B5EF4-FFF2-40B4-BE49-F238E27FC236}">
                <a16:creationId xmlns:a16="http://schemas.microsoft.com/office/drawing/2014/main" id="{70545D24-80E0-45FC-818C-458FBB81E384}"/>
              </a:ext>
            </a:extLst>
          </p:cNvPr>
          <p:cNvSpPr txBox="1"/>
          <p:nvPr/>
        </p:nvSpPr>
        <p:spPr>
          <a:xfrm>
            <a:off x="7261797" y="1358501"/>
            <a:ext cx="33752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rgbClr val="A31257"/>
                </a:solidFill>
              </a:rPr>
              <a:t>Afficheur</a:t>
            </a:r>
            <a:r>
              <a:rPr lang="fr-FR" sz="2000" dirty="0"/>
              <a:t> LCD</a:t>
            </a:r>
            <a:r>
              <a:rPr lang="fr-FR" sz="2000" dirty="0">
                <a:solidFill>
                  <a:srgbClr val="A31257"/>
                </a:solidFill>
              </a:rPr>
              <a:t> </a:t>
            </a:r>
            <a:r>
              <a:rPr lang="fr-FR" sz="2000" dirty="0"/>
              <a:t>:</a:t>
            </a:r>
          </a:p>
        </p:txBody>
      </p:sp>
      <p:pic>
        <p:nvPicPr>
          <p:cNvPr id="27" name="Picture 2" descr="Résultat de recherche d'images pour &quot;afficheur mc crypt&quot;">
            <a:extLst>
              <a:ext uri="{FF2B5EF4-FFF2-40B4-BE49-F238E27FC236}">
                <a16:creationId xmlns:a16="http://schemas.microsoft.com/office/drawing/2014/main" id="{19B62C81-611E-44A2-80C9-592AE12A74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7921" y="1412000"/>
            <a:ext cx="2040982" cy="343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E4380386-8452-47DA-B054-03BBD25AA17C}"/>
              </a:ext>
            </a:extLst>
          </p:cNvPr>
          <p:cNvSpPr/>
          <p:nvPr/>
        </p:nvSpPr>
        <p:spPr>
          <a:xfrm>
            <a:off x="5195962" y="1476314"/>
            <a:ext cx="1914525" cy="20338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latin typeface="Segoe UI Light" panose="020B0502040204020203" pitchFamily="34" charset="0"/>
                <a:cs typeface="Segoe UI Light" panose="020B0502040204020203" pitchFamily="34" charset="0"/>
              </a:rPr>
              <a:t>INDICE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ED2D3FA-227E-4589-B7A9-5F8538AB4AB5}"/>
              </a:ext>
            </a:extLst>
          </p:cNvPr>
          <p:cNvSpPr/>
          <p:nvPr/>
        </p:nvSpPr>
        <p:spPr>
          <a:xfrm>
            <a:off x="1701832" y="5148140"/>
            <a:ext cx="6457096" cy="1338713"/>
          </a:xfrm>
          <a:prstGeom prst="rect">
            <a:avLst/>
          </a:prstGeom>
          <a:solidFill>
            <a:schemeClr val="bg1"/>
          </a:solidFill>
          <a:ln>
            <a:solidFill>
              <a:srgbClr val="A312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742950" lvl="1" indent="-285750">
              <a:buFontTx/>
              <a:buChar char="-"/>
            </a:pPr>
            <a:r>
              <a:rPr lang="fr-FR" dirty="0">
                <a:solidFill>
                  <a:schemeClr val="tx1"/>
                </a:solidFill>
              </a:rPr>
              <a:t>Paramétrage du routeur</a:t>
            </a:r>
          </a:p>
          <a:p>
            <a:pPr marL="742950" lvl="1" indent="-285750">
              <a:buFontTx/>
              <a:buChar char="-"/>
            </a:pPr>
            <a:r>
              <a:rPr lang="fr-FR" dirty="0">
                <a:solidFill>
                  <a:schemeClr val="tx1"/>
                </a:solidFill>
              </a:rPr>
              <a:t>Adressage IP des matériels</a:t>
            </a:r>
          </a:p>
          <a:p>
            <a:pPr marL="742950" lvl="1" indent="-285750">
              <a:buFontTx/>
              <a:buChar char="-"/>
            </a:pPr>
            <a:r>
              <a:rPr lang="fr-FR" dirty="0">
                <a:solidFill>
                  <a:schemeClr val="tx1"/>
                </a:solidFill>
              </a:rPr>
              <a:t>Intercommunication locale</a:t>
            </a:r>
          </a:p>
          <a:p>
            <a:pPr marL="742950" lvl="1" indent="-285750">
              <a:buFontTx/>
              <a:buChar char="-"/>
            </a:pPr>
            <a:r>
              <a:rPr lang="fr-FR" i="1" dirty="0">
                <a:solidFill>
                  <a:schemeClr val="tx1"/>
                </a:solidFill>
              </a:rPr>
              <a:t>Paramétrage de l’adaptateur RS232/Wi-Fi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D120DD93-CB76-4FC4-9B33-2406A22D46F7}"/>
              </a:ext>
            </a:extLst>
          </p:cNvPr>
          <p:cNvSpPr txBox="1"/>
          <p:nvPr/>
        </p:nvSpPr>
        <p:spPr>
          <a:xfrm>
            <a:off x="2177300" y="4677740"/>
            <a:ext cx="33752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Configuration </a:t>
            </a:r>
            <a:r>
              <a:rPr lang="fr-FR" sz="2000" dirty="0">
                <a:solidFill>
                  <a:srgbClr val="A31257"/>
                </a:solidFill>
              </a:rPr>
              <a:t>réseau</a:t>
            </a:r>
            <a:r>
              <a:rPr lang="fr-FR" sz="2000" dirty="0"/>
              <a:t> :</a:t>
            </a:r>
          </a:p>
        </p:txBody>
      </p:sp>
      <p:pic>
        <p:nvPicPr>
          <p:cNvPr id="35" name="Graphique 34" descr="Réseau de tâches">
            <a:extLst>
              <a:ext uri="{FF2B5EF4-FFF2-40B4-BE49-F238E27FC236}">
                <a16:creationId xmlns:a16="http://schemas.microsoft.com/office/drawing/2014/main" id="{255A3998-9CDF-4E66-9DF4-55D09A6DFB5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701832" y="4586095"/>
            <a:ext cx="575532" cy="575532"/>
          </a:xfrm>
          <a:prstGeom prst="rect">
            <a:avLst/>
          </a:prstGeom>
        </p:spPr>
      </p:pic>
      <p:pic>
        <p:nvPicPr>
          <p:cNvPr id="10" name="Graphique 9" descr="Disque">
            <a:extLst>
              <a:ext uri="{FF2B5EF4-FFF2-40B4-BE49-F238E27FC236}">
                <a16:creationId xmlns:a16="http://schemas.microsoft.com/office/drawing/2014/main" id="{7AABBF6D-D2DB-4105-87DF-A8ECC2073BAB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332485" y="3702742"/>
            <a:ext cx="288837" cy="28883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72" name="ZoneTexte 71">
            <a:extLst>
              <a:ext uri="{FF2B5EF4-FFF2-40B4-BE49-F238E27FC236}">
                <a16:creationId xmlns:a16="http://schemas.microsoft.com/office/drawing/2014/main" id="{6F8E6BEB-12B8-4135-906D-E58E26391500}"/>
              </a:ext>
            </a:extLst>
          </p:cNvPr>
          <p:cNvSpPr txBox="1"/>
          <p:nvPr/>
        </p:nvSpPr>
        <p:spPr>
          <a:xfrm>
            <a:off x="18326" y="6451629"/>
            <a:ext cx="395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</a:t>
            </a:r>
          </a:p>
        </p:txBody>
      </p:sp>
      <p:sp>
        <p:nvSpPr>
          <p:cNvPr id="70" name="Organigramme : Terminateur 69">
            <a:extLst>
              <a:ext uri="{FF2B5EF4-FFF2-40B4-BE49-F238E27FC236}">
                <a16:creationId xmlns:a16="http://schemas.microsoft.com/office/drawing/2014/main" id="{D0F185F8-14AE-470A-A138-4C4963542BBF}"/>
              </a:ext>
            </a:extLst>
          </p:cNvPr>
          <p:cNvSpPr/>
          <p:nvPr/>
        </p:nvSpPr>
        <p:spPr>
          <a:xfrm>
            <a:off x="11782810" y="1022638"/>
            <a:ext cx="137445" cy="71437"/>
          </a:xfrm>
          <a:prstGeom prst="flowChartTerminator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1" name="Organigramme : Terminateur 70">
            <a:extLst>
              <a:ext uri="{FF2B5EF4-FFF2-40B4-BE49-F238E27FC236}">
                <a16:creationId xmlns:a16="http://schemas.microsoft.com/office/drawing/2014/main" id="{636DF77E-8000-495A-91A5-8AD73358E35D}"/>
              </a:ext>
            </a:extLst>
          </p:cNvPr>
          <p:cNvSpPr/>
          <p:nvPr/>
        </p:nvSpPr>
        <p:spPr>
          <a:xfrm>
            <a:off x="11782811" y="808982"/>
            <a:ext cx="137445" cy="71437"/>
          </a:xfrm>
          <a:prstGeom prst="flowChartTerminator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3" name="Organigramme : Terminateur 72">
            <a:extLst>
              <a:ext uri="{FF2B5EF4-FFF2-40B4-BE49-F238E27FC236}">
                <a16:creationId xmlns:a16="http://schemas.microsoft.com/office/drawing/2014/main" id="{3D7F678D-D087-4B9C-9944-475F12D1D4E2}"/>
              </a:ext>
            </a:extLst>
          </p:cNvPr>
          <p:cNvSpPr/>
          <p:nvPr/>
        </p:nvSpPr>
        <p:spPr>
          <a:xfrm>
            <a:off x="11780105" y="596427"/>
            <a:ext cx="137445" cy="71437"/>
          </a:xfrm>
          <a:prstGeom prst="flowChartTerminator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4" name="Ellipse 73">
            <a:extLst>
              <a:ext uri="{FF2B5EF4-FFF2-40B4-BE49-F238E27FC236}">
                <a16:creationId xmlns:a16="http://schemas.microsoft.com/office/drawing/2014/main" id="{E9C539A2-99AD-41DA-9481-2C9A044FA64A}"/>
              </a:ext>
            </a:extLst>
          </p:cNvPr>
          <p:cNvSpPr/>
          <p:nvPr/>
        </p:nvSpPr>
        <p:spPr>
          <a:xfrm>
            <a:off x="11740896" y="143435"/>
            <a:ext cx="307668" cy="317709"/>
          </a:xfrm>
          <a:prstGeom prst="ellipse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5" name="ZoneTexte 74">
            <a:extLst>
              <a:ext uri="{FF2B5EF4-FFF2-40B4-BE49-F238E27FC236}">
                <a16:creationId xmlns:a16="http://schemas.microsoft.com/office/drawing/2014/main" id="{E683F3ED-8424-4DAE-B213-CDECE1A609B9}"/>
              </a:ext>
            </a:extLst>
          </p:cNvPr>
          <p:cNvSpPr txBox="1"/>
          <p:nvPr/>
        </p:nvSpPr>
        <p:spPr>
          <a:xfrm>
            <a:off x="9863775" y="181652"/>
            <a:ext cx="1874223" cy="261610"/>
          </a:xfrm>
          <a:prstGeom prst="rect">
            <a:avLst/>
          </a:prstGeom>
          <a:noFill/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Présentation du projet</a:t>
            </a:r>
          </a:p>
        </p:txBody>
      </p:sp>
      <p:sp>
        <p:nvSpPr>
          <p:cNvPr id="76" name="ZoneTexte 75">
            <a:extLst>
              <a:ext uri="{FF2B5EF4-FFF2-40B4-BE49-F238E27FC236}">
                <a16:creationId xmlns:a16="http://schemas.microsoft.com/office/drawing/2014/main" id="{C19C87F9-4D62-4E8F-B565-8DCE98AC41A6}"/>
              </a:ext>
            </a:extLst>
          </p:cNvPr>
          <p:cNvSpPr txBox="1"/>
          <p:nvPr/>
        </p:nvSpPr>
        <p:spPr>
          <a:xfrm>
            <a:off x="9926211" y="507693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Schéma global</a:t>
            </a:r>
          </a:p>
        </p:txBody>
      </p:sp>
      <p:sp>
        <p:nvSpPr>
          <p:cNvPr id="77" name="ZoneTexte 76">
            <a:extLst>
              <a:ext uri="{FF2B5EF4-FFF2-40B4-BE49-F238E27FC236}">
                <a16:creationId xmlns:a16="http://schemas.microsoft.com/office/drawing/2014/main" id="{FA82A834-470B-4435-BBF0-124C3CB5D3C2}"/>
              </a:ext>
            </a:extLst>
          </p:cNvPr>
          <p:cNvSpPr txBox="1"/>
          <p:nvPr/>
        </p:nvSpPr>
        <p:spPr>
          <a:xfrm>
            <a:off x="9946504" y="727130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Schéma personnalisé</a:t>
            </a:r>
          </a:p>
        </p:txBody>
      </p:sp>
      <p:sp>
        <p:nvSpPr>
          <p:cNvPr id="78" name="ZoneTexte 77">
            <a:extLst>
              <a:ext uri="{FF2B5EF4-FFF2-40B4-BE49-F238E27FC236}">
                <a16:creationId xmlns:a16="http://schemas.microsoft.com/office/drawing/2014/main" id="{DC4D82B1-C54A-4D42-8613-54A76D3B5993}"/>
              </a:ext>
            </a:extLst>
          </p:cNvPr>
          <p:cNvSpPr txBox="1"/>
          <p:nvPr/>
        </p:nvSpPr>
        <p:spPr>
          <a:xfrm>
            <a:off x="9941401" y="918998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Tâches personnelles</a:t>
            </a:r>
          </a:p>
        </p:txBody>
      </p:sp>
      <p:sp>
        <p:nvSpPr>
          <p:cNvPr id="79" name="ZoneTexte 78">
            <a:extLst>
              <a:ext uri="{FF2B5EF4-FFF2-40B4-BE49-F238E27FC236}">
                <a16:creationId xmlns:a16="http://schemas.microsoft.com/office/drawing/2014/main" id="{67D3C099-4ABD-4044-ADF7-18BA6655E619}"/>
              </a:ext>
            </a:extLst>
          </p:cNvPr>
          <p:cNvSpPr txBox="1"/>
          <p:nvPr/>
        </p:nvSpPr>
        <p:spPr>
          <a:xfrm>
            <a:off x="9865580" y="1281294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Schématisation réseau</a:t>
            </a:r>
          </a:p>
        </p:txBody>
      </p:sp>
      <p:sp>
        <p:nvSpPr>
          <p:cNvPr id="80" name="ZoneTexte 79">
            <a:extLst>
              <a:ext uri="{FF2B5EF4-FFF2-40B4-BE49-F238E27FC236}">
                <a16:creationId xmlns:a16="http://schemas.microsoft.com/office/drawing/2014/main" id="{AB42D9CD-7F55-482D-B8F2-C2A838AF7E1B}"/>
              </a:ext>
            </a:extLst>
          </p:cNvPr>
          <p:cNvSpPr txBox="1"/>
          <p:nvPr/>
        </p:nvSpPr>
        <p:spPr>
          <a:xfrm>
            <a:off x="9826051" y="6486853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Organisation - Suivi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F523B10B-6298-4821-B034-1D6609B0C980}"/>
              </a:ext>
            </a:extLst>
          </p:cNvPr>
          <p:cNvSpPr/>
          <p:nvPr/>
        </p:nvSpPr>
        <p:spPr>
          <a:xfrm>
            <a:off x="11853752" y="667864"/>
            <a:ext cx="63479" cy="61035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2" name="Ellipse 81">
            <a:extLst>
              <a:ext uri="{FF2B5EF4-FFF2-40B4-BE49-F238E27FC236}">
                <a16:creationId xmlns:a16="http://schemas.microsoft.com/office/drawing/2014/main" id="{62D2F9E5-DA15-4455-94AF-D02DF5996A72}"/>
              </a:ext>
            </a:extLst>
          </p:cNvPr>
          <p:cNvSpPr/>
          <p:nvPr/>
        </p:nvSpPr>
        <p:spPr>
          <a:xfrm>
            <a:off x="11740896" y="1266423"/>
            <a:ext cx="307668" cy="31770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83" name="Ellipse 82">
            <a:extLst>
              <a:ext uri="{FF2B5EF4-FFF2-40B4-BE49-F238E27FC236}">
                <a16:creationId xmlns:a16="http://schemas.microsoft.com/office/drawing/2014/main" id="{61E7508A-4A40-457F-B0B2-7CE6EB9D8817}"/>
              </a:ext>
            </a:extLst>
          </p:cNvPr>
          <p:cNvSpPr/>
          <p:nvPr/>
        </p:nvSpPr>
        <p:spPr>
          <a:xfrm>
            <a:off x="11727622" y="6478167"/>
            <a:ext cx="307668" cy="31770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84" name="Ellipse 83">
            <a:extLst>
              <a:ext uri="{FF2B5EF4-FFF2-40B4-BE49-F238E27FC236}">
                <a16:creationId xmlns:a16="http://schemas.microsoft.com/office/drawing/2014/main" id="{03BB4539-0ACD-4C68-BAAD-2632BC1833E1}"/>
              </a:ext>
            </a:extLst>
          </p:cNvPr>
          <p:cNvSpPr/>
          <p:nvPr/>
        </p:nvSpPr>
        <p:spPr>
          <a:xfrm>
            <a:off x="11740896" y="1756480"/>
            <a:ext cx="307668" cy="31770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85" name="ZoneTexte 84">
            <a:extLst>
              <a:ext uri="{FF2B5EF4-FFF2-40B4-BE49-F238E27FC236}">
                <a16:creationId xmlns:a16="http://schemas.microsoft.com/office/drawing/2014/main" id="{C1F06ABE-F852-4B9F-8890-8C0C24FF372F}"/>
              </a:ext>
            </a:extLst>
          </p:cNvPr>
          <p:cNvSpPr txBox="1"/>
          <p:nvPr/>
        </p:nvSpPr>
        <p:spPr>
          <a:xfrm>
            <a:off x="10325100" y="1724277"/>
            <a:ext cx="141289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Diagramme de cas d’utilisation</a:t>
            </a:r>
          </a:p>
        </p:txBody>
      </p:sp>
      <p:sp>
        <p:nvSpPr>
          <p:cNvPr id="86" name="Ellipse 85">
            <a:extLst>
              <a:ext uri="{FF2B5EF4-FFF2-40B4-BE49-F238E27FC236}">
                <a16:creationId xmlns:a16="http://schemas.microsoft.com/office/drawing/2014/main" id="{7595E03F-0920-42D2-978F-9F2AB45DA6BE}"/>
              </a:ext>
            </a:extLst>
          </p:cNvPr>
          <p:cNvSpPr/>
          <p:nvPr/>
        </p:nvSpPr>
        <p:spPr>
          <a:xfrm>
            <a:off x="11735995" y="2246537"/>
            <a:ext cx="307668" cy="31770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87" name="ZoneTexte 86">
            <a:extLst>
              <a:ext uri="{FF2B5EF4-FFF2-40B4-BE49-F238E27FC236}">
                <a16:creationId xmlns:a16="http://schemas.microsoft.com/office/drawing/2014/main" id="{FFA3258C-56CC-4144-A218-267D95CC7A06}"/>
              </a:ext>
            </a:extLst>
          </p:cNvPr>
          <p:cNvSpPr txBox="1"/>
          <p:nvPr/>
        </p:nvSpPr>
        <p:spPr>
          <a:xfrm>
            <a:off x="9835431" y="2268636"/>
            <a:ext cx="19309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Application de supervision</a:t>
            </a:r>
          </a:p>
        </p:txBody>
      </p:sp>
      <p:sp>
        <p:nvSpPr>
          <p:cNvPr id="88" name="Organigramme : Terminateur 87">
            <a:extLst>
              <a:ext uri="{FF2B5EF4-FFF2-40B4-BE49-F238E27FC236}">
                <a16:creationId xmlns:a16="http://schemas.microsoft.com/office/drawing/2014/main" id="{EEDF50D6-C1EE-4979-B768-5518884BE291}"/>
              </a:ext>
            </a:extLst>
          </p:cNvPr>
          <p:cNvSpPr/>
          <p:nvPr/>
        </p:nvSpPr>
        <p:spPr>
          <a:xfrm>
            <a:off x="11761093" y="2903361"/>
            <a:ext cx="137445" cy="71437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89" name="Organigramme : Terminateur 88">
            <a:extLst>
              <a:ext uri="{FF2B5EF4-FFF2-40B4-BE49-F238E27FC236}">
                <a16:creationId xmlns:a16="http://schemas.microsoft.com/office/drawing/2014/main" id="{63033259-0EA6-443C-9039-023F38DAE599}"/>
              </a:ext>
            </a:extLst>
          </p:cNvPr>
          <p:cNvSpPr/>
          <p:nvPr/>
        </p:nvSpPr>
        <p:spPr>
          <a:xfrm>
            <a:off x="11761094" y="2689705"/>
            <a:ext cx="137445" cy="71437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90" name="Organigramme : Terminateur 89">
            <a:extLst>
              <a:ext uri="{FF2B5EF4-FFF2-40B4-BE49-F238E27FC236}">
                <a16:creationId xmlns:a16="http://schemas.microsoft.com/office/drawing/2014/main" id="{2A05F535-E429-4230-A86B-B36BCFBA1875}"/>
              </a:ext>
            </a:extLst>
          </p:cNvPr>
          <p:cNvSpPr/>
          <p:nvPr/>
        </p:nvSpPr>
        <p:spPr>
          <a:xfrm>
            <a:off x="11765966" y="3117017"/>
            <a:ext cx="137445" cy="71437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91" name="Organigramme : Terminateur 90">
            <a:extLst>
              <a:ext uri="{FF2B5EF4-FFF2-40B4-BE49-F238E27FC236}">
                <a16:creationId xmlns:a16="http://schemas.microsoft.com/office/drawing/2014/main" id="{41A76ADB-03C3-4F29-A514-7E3BDC2C03E6}"/>
              </a:ext>
            </a:extLst>
          </p:cNvPr>
          <p:cNvSpPr/>
          <p:nvPr/>
        </p:nvSpPr>
        <p:spPr>
          <a:xfrm>
            <a:off x="11761092" y="3330673"/>
            <a:ext cx="137445" cy="71437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92" name="Organigramme : Terminateur 91">
            <a:extLst>
              <a:ext uri="{FF2B5EF4-FFF2-40B4-BE49-F238E27FC236}">
                <a16:creationId xmlns:a16="http://schemas.microsoft.com/office/drawing/2014/main" id="{7C473D91-CF66-431A-BAE6-F34E83A48DC9}"/>
              </a:ext>
            </a:extLst>
          </p:cNvPr>
          <p:cNvSpPr/>
          <p:nvPr/>
        </p:nvSpPr>
        <p:spPr>
          <a:xfrm>
            <a:off x="11761091" y="3539999"/>
            <a:ext cx="137445" cy="71437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93" name="Organigramme : Terminateur 92">
            <a:extLst>
              <a:ext uri="{FF2B5EF4-FFF2-40B4-BE49-F238E27FC236}">
                <a16:creationId xmlns:a16="http://schemas.microsoft.com/office/drawing/2014/main" id="{C688CFC1-6588-4A0F-A888-392C5F619F53}"/>
              </a:ext>
            </a:extLst>
          </p:cNvPr>
          <p:cNvSpPr/>
          <p:nvPr/>
        </p:nvSpPr>
        <p:spPr>
          <a:xfrm>
            <a:off x="11765966" y="3753655"/>
            <a:ext cx="137445" cy="71437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94" name="Organigramme : Terminateur 93">
            <a:extLst>
              <a:ext uri="{FF2B5EF4-FFF2-40B4-BE49-F238E27FC236}">
                <a16:creationId xmlns:a16="http://schemas.microsoft.com/office/drawing/2014/main" id="{96F9629C-49EC-4ECE-974C-7B8952DCBA3B}"/>
              </a:ext>
            </a:extLst>
          </p:cNvPr>
          <p:cNvSpPr/>
          <p:nvPr/>
        </p:nvSpPr>
        <p:spPr>
          <a:xfrm>
            <a:off x="11765966" y="3967311"/>
            <a:ext cx="137445" cy="71437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95" name="ZoneTexte 94">
            <a:extLst>
              <a:ext uri="{FF2B5EF4-FFF2-40B4-BE49-F238E27FC236}">
                <a16:creationId xmlns:a16="http://schemas.microsoft.com/office/drawing/2014/main" id="{D175821F-0AE3-4557-B7FF-C5D4A7841608}"/>
              </a:ext>
            </a:extLst>
          </p:cNvPr>
          <p:cNvSpPr txBox="1"/>
          <p:nvPr/>
        </p:nvSpPr>
        <p:spPr>
          <a:xfrm>
            <a:off x="9919303" y="2579223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Lancer une partie</a:t>
            </a:r>
          </a:p>
        </p:txBody>
      </p:sp>
      <p:sp>
        <p:nvSpPr>
          <p:cNvPr id="96" name="ZoneTexte 95">
            <a:extLst>
              <a:ext uri="{FF2B5EF4-FFF2-40B4-BE49-F238E27FC236}">
                <a16:creationId xmlns:a16="http://schemas.microsoft.com/office/drawing/2014/main" id="{28A8B300-6CFB-4D72-A8E9-384300834F44}"/>
              </a:ext>
            </a:extLst>
          </p:cNvPr>
          <p:cNvSpPr txBox="1"/>
          <p:nvPr/>
        </p:nvSpPr>
        <p:spPr>
          <a:xfrm>
            <a:off x="9919303" y="2800765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Com. avec la BDD</a:t>
            </a:r>
          </a:p>
        </p:txBody>
      </p:sp>
      <p:sp>
        <p:nvSpPr>
          <p:cNvPr id="97" name="ZoneTexte 96">
            <a:extLst>
              <a:ext uri="{FF2B5EF4-FFF2-40B4-BE49-F238E27FC236}">
                <a16:creationId xmlns:a16="http://schemas.microsoft.com/office/drawing/2014/main" id="{F9854D02-BA44-47D8-A924-EA0692CB8A6A}"/>
              </a:ext>
            </a:extLst>
          </p:cNvPr>
          <p:cNvSpPr txBox="1"/>
          <p:nvPr/>
        </p:nvSpPr>
        <p:spPr>
          <a:xfrm>
            <a:off x="9933198" y="3015600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Superviser</a:t>
            </a:r>
          </a:p>
        </p:txBody>
      </p:sp>
      <p:sp>
        <p:nvSpPr>
          <p:cNvPr id="98" name="ZoneTexte 97">
            <a:extLst>
              <a:ext uri="{FF2B5EF4-FFF2-40B4-BE49-F238E27FC236}">
                <a16:creationId xmlns:a16="http://schemas.microsoft.com/office/drawing/2014/main" id="{CDD50EE5-7863-4DE7-9493-5BC97EA37790}"/>
              </a:ext>
            </a:extLst>
          </p:cNvPr>
          <p:cNvSpPr txBox="1"/>
          <p:nvPr/>
        </p:nvSpPr>
        <p:spPr>
          <a:xfrm>
            <a:off x="9905882" y="3233421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Récup. image de caméra</a:t>
            </a:r>
          </a:p>
        </p:txBody>
      </p:sp>
      <p:sp>
        <p:nvSpPr>
          <p:cNvPr id="99" name="ZoneTexte 98">
            <a:extLst>
              <a:ext uri="{FF2B5EF4-FFF2-40B4-BE49-F238E27FC236}">
                <a16:creationId xmlns:a16="http://schemas.microsoft.com/office/drawing/2014/main" id="{7D36A6B8-11BE-4ADF-9CB1-C067BF8FFC41}"/>
              </a:ext>
            </a:extLst>
          </p:cNvPr>
          <p:cNvSpPr txBox="1"/>
          <p:nvPr/>
        </p:nvSpPr>
        <p:spPr>
          <a:xfrm>
            <a:off x="9926211" y="3441426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Envoi d’indice</a:t>
            </a:r>
          </a:p>
        </p:txBody>
      </p:sp>
      <p:sp>
        <p:nvSpPr>
          <p:cNvPr id="100" name="ZoneTexte 99">
            <a:extLst>
              <a:ext uri="{FF2B5EF4-FFF2-40B4-BE49-F238E27FC236}">
                <a16:creationId xmlns:a16="http://schemas.microsoft.com/office/drawing/2014/main" id="{85BC1E4D-AE2B-401F-8E95-6AD8820B29AB}"/>
              </a:ext>
            </a:extLst>
          </p:cNvPr>
          <p:cNvSpPr txBox="1"/>
          <p:nvPr/>
        </p:nvSpPr>
        <p:spPr>
          <a:xfrm>
            <a:off x="9933121" y="3652369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Fin de partie</a:t>
            </a:r>
          </a:p>
        </p:txBody>
      </p:sp>
      <p:sp>
        <p:nvSpPr>
          <p:cNvPr id="101" name="ZoneTexte 100">
            <a:extLst>
              <a:ext uri="{FF2B5EF4-FFF2-40B4-BE49-F238E27FC236}">
                <a16:creationId xmlns:a16="http://schemas.microsoft.com/office/drawing/2014/main" id="{0D6C3742-45A1-470D-8D1D-770B626E6108}"/>
              </a:ext>
            </a:extLst>
          </p:cNvPr>
          <p:cNvSpPr txBox="1"/>
          <p:nvPr/>
        </p:nvSpPr>
        <p:spPr>
          <a:xfrm>
            <a:off x="9933121" y="3863470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Classement</a:t>
            </a:r>
          </a:p>
        </p:txBody>
      </p:sp>
      <p:sp>
        <p:nvSpPr>
          <p:cNvPr id="102" name="Ellipse 101">
            <a:extLst>
              <a:ext uri="{FF2B5EF4-FFF2-40B4-BE49-F238E27FC236}">
                <a16:creationId xmlns:a16="http://schemas.microsoft.com/office/drawing/2014/main" id="{4B779FC3-0C99-4706-91B0-3E6F6AC46ADB}"/>
              </a:ext>
            </a:extLst>
          </p:cNvPr>
          <p:cNvSpPr/>
          <p:nvPr/>
        </p:nvSpPr>
        <p:spPr>
          <a:xfrm>
            <a:off x="11737998" y="4195011"/>
            <a:ext cx="307668" cy="31770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03" name="Ellipse 102">
            <a:extLst>
              <a:ext uri="{FF2B5EF4-FFF2-40B4-BE49-F238E27FC236}">
                <a16:creationId xmlns:a16="http://schemas.microsoft.com/office/drawing/2014/main" id="{F836084B-72E5-4E7B-9DE2-157E4D06F3AD}"/>
              </a:ext>
            </a:extLst>
          </p:cNvPr>
          <p:cNvSpPr/>
          <p:nvPr/>
        </p:nvSpPr>
        <p:spPr>
          <a:xfrm>
            <a:off x="11740286" y="4732015"/>
            <a:ext cx="307668" cy="31770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04" name="Ellipse 103">
            <a:extLst>
              <a:ext uri="{FF2B5EF4-FFF2-40B4-BE49-F238E27FC236}">
                <a16:creationId xmlns:a16="http://schemas.microsoft.com/office/drawing/2014/main" id="{FF4E4AAF-60B1-495C-A053-4B6BA4B00391}"/>
              </a:ext>
            </a:extLst>
          </p:cNvPr>
          <p:cNvSpPr/>
          <p:nvPr/>
        </p:nvSpPr>
        <p:spPr>
          <a:xfrm>
            <a:off x="11731620" y="5306319"/>
            <a:ext cx="307668" cy="31770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05" name="Ellipse 104">
            <a:extLst>
              <a:ext uri="{FF2B5EF4-FFF2-40B4-BE49-F238E27FC236}">
                <a16:creationId xmlns:a16="http://schemas.microsoft.com/office/drawing/2014/main" id="{5C60D78B-26B3-45BB-BE6D-59AE01FBB96C}"/>
              </a:ext>
            </a:extLst>
          </p:cNvPr>
          <p:cNvSpPr/>
          <p:nvPr/>
        </p:nvSpPr>
        <p:spPr>
          <a:xfrm>
            <a:off x="11731620" y="5908668"/>
            <a:ext cx="307668" cy="31770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16FF713A-2905-433F-B1F2-CB9EAED1D04B}"/>
              </a:ext>
            </a:extLst>
          </p:cNvPr>
          <p:cNvSpPr/>
          <p:nvPr/>
        </p:nvSpPr>
        <p:spPr>
          <a:xfrm>
            <a:off x="11853677" y="345289"/>
            <a:ext cx="63554" cy="748786"/>
          </a:xfrm>
          <a:prstGeom prst="rect">
            <a:avLst/>
          </a:prstGeom>
          <a:solidFill>
            <a:srgbClr val="A312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7" name="ZoneTexte 106">
            <a:extLst>
              <a:ext uri="{FF2B5EF4-FFF2-40B4-BE49-F238E27FC236}">
                <a16:creationId xmlns:a16="http://schemas.microsoft.com/office/drawing/2014/main" id="{2E49F05A-6A91-46E6-990B-4B8419CDF669}"/>
              </a:ext>
            </a:extLst>
          </p:cNvPr>
          <p:cNvSpPr txBox="1"/>
          <p:nvPr/>
        </p:nvSpPr>
        <p:spPr>
          <a:xfrm>
            <a:off x="9786225" y="4224815"/>
            <a:ext cx="19309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Diagramme de séquence</a:t>
            </a:r>
          </a:p>
        </p:txBody>
      </p:sp>
      <p:sp>
        <p:nvSpPr>
          <p:cNvPr id="108" name="ZoneTexte 107">
            <a:extLst>
              <a:ext uri="{FF2B5EF4-FFF2-40B4-BE49-F238E27FC236}">
                <a16:creationId xmlns:a16="http://schemas.microsoft.com/office/drawing/2014/main" id="{FF33F1F5-21EA-4CBF-8FF6-6393D6E18505}"/>
              </a:ext>
            </a:extLst>
          </p:cNvPr>
          <p:cNvSpPr txBox="1"/>
          <p:nvPr/>
        </p:nvSpPr>
        <p:spPr>
          <a:xfrm>
            <a:off x="9792689" y="4746594"/>
            <a:ext cx="19309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Diagramme de classes</a:t>
            </a:r>
          </a:p>
        </p:txBody>
      </p:sp>
      <p:sp>
        <p:nvSpPr>
          <p:cNvPr id="109" name="ZoneTexte 108">
            <a:extLst>
              <a:ext uri="{FF2B5EF4-FFF2-40B4-BE49-F238E27FC236}">
                <a16:creationId xmlns:a16="http://schemas.microsoft.com/office/drawing/2014/main" id="{B3062A6E-6A19-42D0-9495-40C3E2C18CF6}"/>
              </a:ext>
            </a:extLst>
          </p:cNvPr>
          <p:cNvSpPr txBox="1"/>
          <p:nvPr/>
        </p:nvSpPr>
        <p:spPr>
          <a:xfrm>
            <a:off x="9786225" y="5315096"/>
            <a:ext cx="19309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Physique Appliquée – Wi-Fi</a:t>
            </a:r>
          </a:p>
        </p:txBody>
      </p:sp>
      <p:sp>
        <p:nvSpPr>
          <p:cNvPr id="110" name="ZoneTexte 109">
            <a:extLst>
              <a:ext uri="{FF2B5EF4-FFF2-40B4-BE49-F238E27FC236}">
                <a16:creationId xmlns:a16="http://schemas.microsoft.com/office/drawing/2014/main" id="{52186784-8A77-4A0E-8C02-A27718CDBA71}"/>
              </a:ext>
            </a:extLst>
          </p:cNvPr>
          <p:cNvSpPr txBox="1"/>
          <p:nvPr/>
        </p:nvSpPr>
        <p:spPr>
          <a:xfrm>
            <a:off x="9785604" y="5918351"/>
            <a:ext cx="19309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Planification</a:t>
            </a:r>
          </a:p>
        </p:txBody>
      </p:sp>
    </p:spTree>
    <p:extLst>
      <p:ext uri="{BB962C8B-B14F-4D97-AF65-F5344CB8AC3E}">
        <p14:creationId xmlns:p14="http://schemas.microsoft.com/office/powerpoint/2010/main" val="27596751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associée">
            <a:extLst>
              <a:ext uri="{FF2B5EF4-FFF2-40B4-BE49-F238E27FC236}">
                <a16:creationId xmlns:a16="http://schemas.microsoft.com/office/drawing/2014/main" id="{C816F3D8-CC4C-46B3-A21E-58AE9AD304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77" r="15441"/>
          <a:stretch/>
        </p:blipFill>
        <p:spPr bwMode="auto">
          <a:xfrm>
            <a:off x="143436" y="143435"/>
            <a:ext cx="226963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B5DA24B5-6993-45AE-B83E-5BA1E69FACD0}"/>
              </a:ext>
            </a:extLst>
          </p:cNvPr>
          <p:cNvSpPr txBox="1"/>
          <p:nvPr/>
        </p:nvSpPr>
        <p:spPr>
          <a:xfrm>
            <a:off x="2816352" y="143435"/>
            <a:ext cx="5342576" cy="646331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4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square" rtlCol="0">
            <a:spAutoFit/>
          </a:bodyPr>
          <a:lstStyle/>
          <a:p>
            <a:pPr algn="ctr"/>
            <a:r>
              <a:rPr lang="fr-FR" sz="3600" b="1" dirty="0">
                <a:latin typeface="Eras Medium ITC" panose="020B0602030504020804" pitchFamily="34" charset="0"/>
              </a:rPr>
              <a:t>Schéma du </a:t>
            </a:r>
            <a:r>
              <a:rPr lang="fr-FR" sz="3600" b="1" dirty="0">
                <a:solidFill>
                  <a:srgbClr val="A41258"/>
                </a:solidFill>
                <a:latin typeface="Eras Medium ITC" panose="020B0602030504020804" pitchFamily="34" charset="0"/>
              </a:rPr>
              <a:t>réseau</a:t>
            </a:r>
            <a:r>
              <a:rPr lang="fr-FR" sz="3600" b="1" dirty="0">
                <a:latin typeface="Eras Medium ITC" panose="020B0602030504020804" pitchFamily="34" charset="0"/>
              </a:rPr>
              <a:t> :</a:t>
            </a:r>
            <a:endParaRPr lang="fr-FR" sz="3200" b="1" dirty="0">
              <a:latin typeface="Eras Medium ITC" panose="020B0602030504020804" pitchFamily="34" charset="0"/>
            </a:endParaRP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60467AE8-43E4-4505-A7A3-F060899AFF5F}"/>
              </a:ext>
            </a:extLst>
          </p:cNvPr>
          <p:cNvSpPr txBox="1"/>
          <p:nvPr/>
        </p:nvSpPr>
        <p:spPr>
          <a:xfrm>
            <a:off x="43798" y="6450793"/>
            <a:ext cx="395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31B9159B-1C16-4C44-A382-522D106B9D1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375" t="16419" r="4723" b="6385"/>
          <a:stretch/>
        </p:blipFill>
        <p:spPr>
          <a:xfrm>
            <a:off x="411895" y="1049803"/>
            <a:ext cx="8790096" cy="5184370"/>
          </a:xfrm>
          <a:prstGeom prst="rect">
            <a:avLst/>
          </a:prstGeom>
        </p:spPr>
      </p:pic>
      <p:sp>
        <p:nvSpPr>
          <p:cNvPr id="6" name="Organigramme : Terminateur 5">
            <a:extLst>
              <a:ext uri="{FF2B5EF4-FFF2-40B4-BE49-F238E27FC236}">
                <a16:creationId xmlns:a16="http://schemas.microsoft.com/office/drawing/2014/main" id="{F8AD3212-E2AE-49FD-8C53-AEEC1D9348CB}"/>
              </a:ext>
            </a:extLst>
          </p:cNvPr>
          <p:cNvSpPr/>
          <p:nvPr/>
        </p:nvSpPr>
        <p:spPr>
          <a:xfrm>
            <a:off x="11782810" y="1022638"/>
            <a:ext cx="137445" cy="71437"/>
          </a:xfrm>
          <a:prstGeom prst="flowChartTerminator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" name="Organigramme : Terminateur 6">
            <a:extLst>
              <a:ext uri="{FF2B5EF4-FFF2-40B4-BE49-F238E27FC236}">
                <a16:creationId xmlns:a16="http://schemas.microsoft.com/office/drawing/2014/main" id="{EBC71E06-BFCB-4EF1-B942-388E3DD99934}"/>
              </a:ext>
            </a:extLst>
          </p:cNvPr>
          <p:cNvSpPr/>
          <p:nvPr/>
        </p:nvSpPr>
        <p:spPr>
          <a:xfrm>
            <a:off x="11782811" y="808982"/>
            <a:ext cx="137445" cy="71437"/>
          </a:xfrm>
          <a:prstGeom prst="flowChartTerminator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8" name="Organigramme : Terminateur 7">
            <a:extLst>
              <a:ext uri="{FF2B5EF4-FFF2-40B4-BE49-F238E27FC236}">
                <a16:creationId xmlns:a16="http://schemas.microsoft.com/office/drawing/2014/main" id="{4C258844-B100-49CE-85C5-66FC2F236A9C}"/>
              </a:ext>
            </a:extLst>
          </p:cNvPr>
          <p:cNvSpPr/>
          <p:nvPr/>
        </p:nvSpPr>
        <p:spPr>
          <a:xfrm>
            <a:off x="11780105" y="596427"/>
            <a:ext cx="137445" cy="71437"/>
          </a:xfrm>
          <a:prstGeom prst="flowChartTerminator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339C79FB-88A3-46CF-8A3F-602498F249D4}"/>
              </a:ext>
            </a:extLst>
          </p:cNvPr>
          <p:cNvSpPr/>
          <p:nvPr/>
        </p:nvSpPr>
        <p:spPr>
          <a:xfrm>
            <a:off x="11740896" y="143435"/>
            <a:ext cx="307668" cy="317709"/>
          </a:xfrm>
          <a:prstGeom prst="ellipse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A7C6163C-14AD-409E-977E-DA05ACDE104C}"/>
              </a:ext>
            </a:extLst>
          </p:cNvPr>
          <p:cNvSpPr txBox="1"/>
          <p:nvPr/>
        </p:nvSpPr>
        <p:spPr>
          <a:xfrm>
            <a:off x="9863775" y="181652"/>
            <a:ext cx="1874223" cy="261610"/>
          </a:xfrm>
          <a:prstGeom prst="rect">
            <a:avLst/>
          </a:prstGeom>
          <a:noFill/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Présentation du projet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04C36941-EE10-41B5-BA09-EDADFD1068AA}"/>
              </a:ext>
            </a:extLst>
          </p:cNvPr>
          <p:cNvSpPr txBox="1"/>
          <p:nvPr/>
        </p:nvSpPr>
        <p:spPr>
          <a:xfrm>
            <a:off x="9926211" y="507693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Schéma global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75E9CCA7-3F32-43DD-96E7-3C6A96A74D7A}"/>
              </a:ext>
            </a:extLst>
          </p:cNvPr>
          <p:cNvSpPr txBox="1"/>
          <p:nvPr/>
        </p:nvSpPr>
        <p:spPr>
          <a:xfrm>
            <a:off x="9946504" y="727130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Schéma personnalisé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DAAA239C-E6E9-45FE-B617-1C97A9334D5B}"/>
              </a:ext>
            </a:extLst>
          </p:cNvPr>
          <p:cNvSpPr txBox="1"/>
          <p:nvPr/>
        </p:nvSpPr>
        <p:spPr>
          <a:xfrm>
            <a:off x="9941401" y="918998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Tâches personnelles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0048B78D-4A10-4B17-954F-6C9FAB80DB7C}"/>
              </a:ext>
            </a:extLst>
          </p:cNvPr>
          <p:cNvSpPr txBox="1"/>
          <p:nvPr/>
        </p:nvSpPr>
        <p:spPr>
          <a:xfrm>
            <a:off x="9865580" y="1281294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Schématisation réseau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DAC5C98F-EF2E-47E6-B41B-92D9D2CBBFF6}"/>
              </a:ext>
            </a:extLst>
          </p:cNvPr>
          <p:cNvSpPr txBox="1"/>
          <p:nvPr/>
        </p:nvSpPr>
        <p:spPr>
          <a:xfrm>
            <a:off x="9826051" y="6486853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Organisation - Suivi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A73399E-6401-4AA5-A3E3-C10506C4FA4B}"/>
              </a:ext>
            </a:extLst>
          </p:cNvPr>
          <p:cNvSpPr/>
          <p:nvPr/>
        </p:nvSpPr>
        <p:spPr>
          <a:xfrm>
            <a:off x="11853752" y="667864"/>
            <a:ext cx="63479" cy="61035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38F9ECC4-1B53-4F1F-BDC2-E1C4AAA0405B}"/>
              </a:ext>
            </a:extLst>
          </p:cNvPr>
          <p:cNvSpPr/>
          <p:nvPr/>
        </p:nvSpPr>
        <p:spPr>
          <a:xfrm>
            <a:off x="11740896" y="1266423"/>
            <a:ext cx="307668" cy="317709"/>
          </a:xfrm>
          <a:prstGeom prst="ellipse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06BDB7E6-E5FB-4861-B30A-3B9DA0CD7D01}"/>
              </a:ext>
            </a:extLst>
          </p:cNvPr>
          <p:cNvSpPr/>
          <p:nvPr/>
        </p:nvSpPr>
        <p:spPr>
          <a:xfrm>
            <a:off x="11727622" y="6478167"/>
            <a:ext cx="307668" cy="31770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8FCB26C5-EB8F-4C19-85C9-0CE299D0BA41}"/>
              </a:ext>
            </a:extLst>
          </p:cNvPr>
          <p:cNvSpPr/>
          <p:nvPr/>
        </p:nvSpPr>
        <p:spPr>
          <a:xfrm>
            <a:off x="11740896" y="1756480"/>
            <a:ext cx="307668" cy="31770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452987D1-2004-4160-9327-01C345BEB53C}"/>
              </a:ext>
            </a:extLst>
          </p:cNvPr>
          <p:cNvSpPr txBox="1"/>
          <p:nvPr/>
        </p:nvSpPr>
        <p:spPr>
          <a:xfrm>
            <a:off x="10325100" y="1724277"/>
            <a:ext cx="141289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Diagramme de cas d’utilisation</a:t>
            </a:r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BAF46768-CAD8-420A-A995-3EBCFF8DF722}"/>
              </a:ext>
            </a:extLst>
          </p:cNvPr>
          <p:cNvSpPr/>
          <p:nvPr/>
        </p:nvSpPr>
        <p:spPr>
          <a:xfrm>
            <a:off x="11735995" y="2246537"/>
            <a:ext cx="307668" cy="31770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9EA57AE5-92E6-433D-895F-A913C33F6E1C}"/>
              </a:ext>
            </a:extLst>
          </p:cNvPr>
          <p:cNvSpPr txBox="1"/>
          <p:nvPr/>
        </p:nvSpPr>
        <p:spPr>
          <a:xfrm>
            <a:off x="9835431" y="2268636"/>
            <a:ext cx="19309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Application de supervision</a:t>
            </a:r>
          </a:p>
        </p:txBody>
      </p:sp>
      <p:sp>
        <p:nvSpPr>
          <p:cNvPr id="23" name="Organigramme : Terminateur 22">
            <a:extLst>
              <a:ext uri="{FF2B5EF4-FFF2-40B4-BE49-F238E27FC236}">
                <a16:creationId xmlns:a16="http://schemas.microsoft.com/office/drawing/2014/main" id="{6DB886B8-CC9F-479D-B8A8-1A5EC9DB5718}"/>
              </a:ext>
            </a:extLst>
          </p:cNvPr>
          <p:cNvSpPr/>
          <p:nvPr/>
        </p:nvSpPr>
        <p:spPr>
          <a:xfrm>
            <a:off x="11761093" y="2903361"/>
            <a:ext cx="137445" cy="71437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4" name="Organigramme : Terminateur 23">
            <a:extLst>
              <a:ext uri="{FF2B5EF4-FFF2-40B4-BE49-F238E27FC236}">
                <a16:creationId xmlns:a16="http://schemas.microsoft.com/office/drawing/2014/main" id="{E9CE4C38-2675-41DB-871F-B864E55DE1B2}"/>
              </a:ext>
            </a:extLst>
          </p:cNvPr>
          <p:cNvSpPr/>
          <p:nvPr/>
        </p:nvSpPr>
        <p:spPr>
          <a:xfrm>
            <a:off x="11761094" y="2689705"/>
            <a:ext cx="137445" cy="71437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5" name="Organigramme : Terminateur 24">
            <a:extLst>
              <a:ext uri="{FF2B5EF4-FFF2-40B4-BE49-F238E27FC236}">
                <a16:creationId xmlns:a16="http://schemas.microsoft.com/office/drawing/2014/main" id="{E7237CB9-9A36-4B09-87A0-2B728A6D10CE}"/>
              </a:ext>
            </a:extLst>
          </p:cNvPr>
          <p:cNvSpPr/>
          <p:nvPr/>
        </p:nvSpPr>
        <p:spPr>
          <a:xfrm>
            <a:off x="11765966" y="3117017"/>
            <a:ext cx="137445" cy="71437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6" name="Organigramme : Terminateur 25">
            <a:extLst>
              <a:ext uri="{FF2B5EF4-FFF2-40B4-BE49-F238E27FC236}">
                <a16:creationId xmlns:a16="http://schemas.microsoft.com/office/drawing/2014/main" id="{1C72277C-58C0-4944-9037-F202B4963070}"/>
              </a:ext>
            </a:extLst>
          </p:cNvPr>
          <p:cNvSpPr/>
          <p:nvPr/>
        </p:nvSpPr>
        <p:spPr>
          <a:xfrm>
            <a:off x="11761092" y="3330673"/>
            <a:ext cx="137445" cy="71437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7" name="Organigramme : Terminateur 26">
            <a:extLst>
              <a:ext uri="{FF2B5EF4-FFF2-40B4-BE49-F238E27FC236}">
                <a16:creationId xmlns:a16="http://schemas.microsoft.com/office/drawing/2014/main" id="{D96A19EC-2DB6-4918-946D-CB0E3EC2D7A7}"/>
              </a:ext>
            </a:extLst>
          </p:cNvPr>
          <p:cNvSpPr/>
          <p:nvPr/>
        </p:nvSpPr>
        <p:spPr>
          <a:xfrm>
            <a:off x="11761091" y="3539999"/>
            <a:ext cx="137445" cy="71437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8" name="Organigramme : Terminateur 27">
            <a:extLst>
              <a:ext uri="{FF2B5EF4-FFF2-40B4-BE49-F238E27FC236}">
                <a16:creationId xmlns:a16="http://schemas.microsoft.com/office/drawing/2014/main" id="{69BBCF86-0EBD-4BE3-AEAB-54A335F2B9CA}"/>
              </a:ext>
            </a:extLst>
          </p:cNvPr>
          <p:cNvSpPr/>
          <p:nvPr/>
        </p:nvSpPr>
        <p:spPr>
          <a:xfrm>
            <a:off x="11765966" y="3753655"/>
            <a:ext cx="137445" cy="71437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9" name="Organigramme : Terminateur 28">
            <a:extLst>
              <a:ext uri="{FF2B5EF4-FFF2-40B4-BE49-F238E27FC236}">
                <a16:creationId xmlns:a16="http://schemas.microsoft.com/office/drawing/2014/main" id="{D7DCBE44-83FA-43FE-A911-FE9220FB4346}"/>
              </a:ext>
            </a:extLst>
          </p:cNvPr>
          <p:cNvSpPr/>
          <p:nvPr/>
        </p:nvSpPr>
        <p:spPr>
          <a:xfrm>
            <a:off x="11765966" y="3967311"/>
            <a:ext cx="137445" cy="71437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139A6D38-D76A-4770-AE37-0991CE2E3DBB}"/>
              </a:ext>
            </a:extLst>
          </p:cNvPr>
          <p:cNvSpPr txBox="1"/>
          <p:nvPr/>
        </p:nvSpPr>
        <p:spPr>
          <a:xfrm>
            <a:off x="9919303" y="2579223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Lancer une partie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154AE52C-C816-4202-99BA-BAEFF42E5614}"/>
              </a:ext>
            </a:extLst>
          </p:cNvPr>
          <p:cNvSpPr txBox="1"/>
          <p:nvPr/>
        </p:nvSpPr>
        <p:spPr>
          <a:xfrm>
            <a:off x="9919303" y="2800765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Com. avec la BDD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2192F529-6F8D-46FC-9138-60DC68C9D9C4}"/>
              </a:ext>
            </a:extLst>
          </p:cNvPr>
          <p:cNvSpPr txBox="1"/>
          <p:nvPr/>
        </p:nvSpPr>
        <p:spPr>
          <a:xfrm>
            <a:off x="9933198" y="3015600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Superviser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FDE0CB2C-1F7E-48F2-AF59-F7FD778FA131}"/>
              </a:ext>
            </a:extLst>
          </p:cNvPr>
          <p:cNvSpPr txBox="1"/>
          <p:nvPr/>
        </p:nvSpPr>
        <p:spPr>
          <a:xfrm>
            <a:off x="9905882" y="3233421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Récup. image de caméra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F63579F6-A14B-4AD8-A09D-1E6E4E0E30AD}"/>
              </a:ext>
            </a:extLst>
          </p:cNvPr>
          <p:cNvSpPr txBox="1"/>
          <p:nvPr/>
        </p:nvSpPr>
        <p:spPr>
          <a:xfrm>
            <a:off x="9926211" y="3441426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Envoi d’indice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18F5EA23-2681-453A-A29C-661F9E1ACEF8}"/>
              </a:ext>
            </a:extLst>
          </p:cNvPr>
          <p:cNvSpPr txBox="1"/>
          <p:nvPr/>
        </p:nvSpPr>
        <p:spPr>
          <a:xfrm>
            <a:off x="9933121" y="3652369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Fin de partie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AE3D70F9-F17E-4336-916C-DAB90E4EC3BA}"/>
              </a:ext>
            </a:extLst>
          </p:cNvPr>
          <p:cNvSpPr txBox="1"/>
          <p:nvPr/>
        </p:nvSpPr>
        <p:spPr>
          <a:xfrm>
            <a:off x="9933121" y="3863470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Classement</a:t>
            </a:r>
          </a:p>
        </p:txBody>
      </p:sp>
      <p:sp>
        <p:nvSpPr>
          <p:cNvPr id="37" name="Ellipse 36">
            <a:extLst>
              <a:ext uri="{FF2B5EF4-FFF2-40B4-BE49-F238E27FC236}">
                <a16:creationId xmlns:a16="http://schemas.microsoft.com/office/drawing/2014/main" id="{EEB8E7C3-EAC8-4491-8E6F-AE0BEFFC5CE8}"/>
              </a:ext>
            </a:extLst>
          </p:cNvPr>
          <p:cNvSpPr/>
          <p:nvPr/>
        </p:nvSpPr>
        <p:spPr>
          <a:xfrm>
            <a:off x="11737998" y="4195011"/>
            <a:ext cx="307668" cy="31770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8" name="Ellipse 37">
            <a:extLst>
              <a:ext uri="{FF2B5EF4-FFF2-40B4-BE49-F238E27FC236}">
                <a16:creationId xmlns:a16="http://schemas.microsoft.com/office/drawing/2014/main" id="{044748FB-7EFB-4043-85E8-2141BEB2F74F}"/>
              </a:ext>
            </a:extLst>
          </p:cNvPr>
          <p:cNvSpPr/>
          <p:nvPr/>
        </p:nvSpPr>
        <p:spPr>
          <a:xfrm>
            <a:off x="11740286" y="4732015"/>
            <a:ext cx="307668" cy="31770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9" name="Ellipse 38">
            <a:extLst>
              <a:ext uri="{FF2B5EF4-FFF2-40B4-BE49-F238E27FC236}">
                <a16:creationId xmlns:a16="http://schemas.microsoft.com/office/drawing/2014/main" id="{AB44649E-9F1D-4487-81AE-502E77F70F80}"/>
              </a:ext>
            </a:extLst>
          </p:cNvPr>
          <p:cNvSpPr/>
          <p:nvPr/>
        </p:nvSpPr>
        <p:spPr>
          <a:xfrm>
            <a:off x="11731620" y="5306319"/>
            <a:ext cx="307668" cy="31770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0" name="Ellipse 39">
            <a:extLst>
              <a:ext uri="{FF2B5EF4-FFF2-40B4-BE49-F238E27FC236}">
                <a16:creationId xmlns:a16="http://schemas.microsoft.com/office/drawing/2014/main" id="{4754D868-07DC-42BD-B5C5-4CA4CDBE6100}"/>
              </a:ext>
            </a:extLst>
          </p:cNvPr>
          <p:cNvSpPr/>
          <p:nvPr/>
        </p:nvSpPr>
        <p:spPr>
          <a:xfrm>
            <a:off x="11731620" y="5908668"/>
            <a:ext cx="307668" cy="31770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E3D9E39-8F54-4D5B-B4E4-9A1F1440DC78}"/>
              </a:ext>
            </a:extLst>
          </p:cNvPr>
          <p:cNvSpPr/>
          <p:nvPr/>
        </p:nvSpPr>
        <p:spPr>
          <a:xfrm>
            <a:off x="11853677" y="345289"/>
            <a:ext cx="63554" cy="1191896"/>
          </a:xfrm>
          <a:prstGeom prst="rect">
            <a:avLst/>
          </a:prstGeom>
          <a:solidFill>
            <a:srgbClr val="A312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6A572111-004B-4C9C-B8AC-D28CD7B542D7}"/>
              </a:ext>
            </a:extLst>
          </p:cNvPr>
          <p:cNvSpPr txBox="1"/>
          <p:nvPr/>
        </p:nvSpPr>
        <p:spPr>
          <a:xfrm>
            <a:off x="9786225" y="4224815"/>
            <a:ext cx="19309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Diagramme de séquence</a:t>
            </a:r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B2AFC188-1D9B-4C12-BC10-F4EE80F5D04C}"/>
              </a:ext>
            </a:extLst>
          </p:cNvPr>
          <p:cNvSpPr txBox="1"/>
          <p:nvPr/>
        </p:nvSpPr>
        <p:spPr>
          <a:xfrm>
            <a:off x="9792689" y="4746594"/>
            <a:ext cx="19309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Diagramme de classes</a:t>
            </a:r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3FD656A7-2F15-4C6A-9B86-A0AB670C3E62}"/>
              </a:ext>
            </a:extLst>
          </p:cNvPr>
          <p:cNvSpPr txBox="1"/>
          <p:nvPr/>
        </p:nvSpPr>
        <p:spPr>
          <a:xfrm>
            <a:off x="9786225" y="5315096"/>
            <a:ext cx="19309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Physique Appliquée – Wi-Fi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FCCD2398-F771-48AE-A3D9-CCDE88F7C131}"/>
              </a:ext>
            </a:extLst>
          </p:cNvPr>
          <p:cNvSpPr txBox="1"/>
          <p:nvPr/>
        </p:nvSpPr>
        <p:spPr>
          <a:xfrm>
            <a:off x="9785604" y="5918351"/>
            <a:ext cx="19309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Planification</a:t>
            </a:r>
          </a:p>
        </p:txBody>
      </p:sp>
    </p:spTree>
    <p:extLst>
      <p:ext uri="{BB962C8B-B14F-4D97-AF65-F5344CB8AC3E}">
        <p14:creationId xmlns:p14="http://schemas.microsoft.com/office/powerpoint/2010/main" val="40443955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associée">
            <a:extLst>
              <a:ext uri="{FF2B5EF4-FFF2-40B4-BE49-F238E27FC236}">
                <a16:creationId xmlns:a16="http://schemas.microsoft.com/office/drawing/2014/main" id="{C816F3D8-CC4C-46B3-A21E-58AE9AD304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77" r="15441"/>
          <a:stretch/>
        </p:blipFill>
        <p:spPr bwMode="auto">
          <a:xfrm>
            <a:off x="143436" y="143435"/>
            <a:ext cx="226963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B471CF48-6047-4FC0-80B5-834C802D9B1F}"/>
              </a:ext>
            </a:extLst>
          </p:cNvPr>
          <p:cNvSpPr txBox="1"/>
          <p:nvPr/>
        </p:nvSpPr>
        <p:spPr>
          <a:xfrm>
            <a:off x="2413071" y="143435"/>
            <a:ext cx="6630345" cy="1077218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4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square" rtlCol="0">
            <a:spAutoFit/>
          </a:bodyPr>
          <a:lstStyle/>
          <a:p>
            <a:pPr algn="ctr"/>
            <a:r>
              <a:rPr lang="fr-FR" sz="3600" b="1" dirty="0">
                <a:latin typeface="Eras Medium ITC" panose="020B0602030504020804" pitchFamily="34" charset="0"/>
              </a:rPr>
              <a:t>Diagramme de cas d’utilisation : </a:t>
            </a:r>
            <a:r>
              <a:rPr lang="fr-FR" sz="2800" b="1" dirty="0">
                <a:solidFill>
                  <a:srgbClr val="A41258"/>
                </a:solidFill>
                <a:latin typeface="Eras Medium ITC" panose="020B0602030504020804" pitchFamily="34" charset="0"/>
              </a:rPr>
              <a:t>Global</a:t>
            </a:r>
            <a:endParaRPr lang="fr-FR" sz="3200" b="1" dirty="0">
              <a:solidFill>
                <a:srgbClr val="A41258"/>
              </a:solidFill>
              <a:latin typeface="Eras Medium ITC" panose="020B0602030504020804" pitchFamily="34" charset="0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CB2815D-F72A-42DB-A46B-C73868FF90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3920" y="1115122"/>
            <a:ext cx="5238849" cy="5742878"/>
          </a:xfrm>
          <a:prstGeom prst="rect">
            <a:avLst/>
          </a:prstGeom>
        </p:spPr>
      </p:pic>
      <p:sp>
        <p:nvSpPr>
          <p:cNvPr id="44" name="ZoneTexte 43">
            <a:extLst>
              <a:ext uri="{FF2B5EF4-FFF2-40B4-BE49-F238E27FC236}">
                <a16:creationId xmlns:a16="http://schemas.microsoft.com/office/drawing/2014/main" id="{AF893EB2-0DF5-48FC-839B-FEB00D5D9DCD}"/>
              </a:ext>
            </a:extLst>
          </p:cNvPr>
          <p:cNvSpPr txBox="1"/>
          <p:nvPr/>
        </p:nvSpPr>
        <p:spPr>
          <a:xfrm>
            <a:off x="0" y="6402054"/>
            <a:ext cx="395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</a:t>
            </a:r>
          </a:p>
        </p:txBody>
      </p:sp>
      <p:sp>
        <p:nvSpPr>
          <p:cNvPr id="6" name="Organigramme : Terminateur 5">
            <a:extLst>
              <a:ext uri="{FF2B5EF4-FFF2-40B4-BE49-F238E27FC236}">
                <a16:creationId xmlns:a16="http://schemas.microsoft.com/office/drawing/2014/main" id="{4ECFC7B5-2CA4-4E68-8A7A-FC404967B6D7}"/>
              </a:ext>
            </a:extLst>
          </p:cNvPr>
          <p:cNvSpPr/>
          <p:nvPr/>
        </p:nvSpPr>
        <p:spPr>
          <a:xfrm>
            <a:off x="11782810" y="1022638"/>
            <a:ext cx="137445" cy="71437"/>
          </a:xfrm>
          <a:prstGeom prst="flowChartTerminator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" name="Organigramme : Terminateur 6">
            <a:extLst>
              <a:ext uri="{FF2B5EF4-FFF2-40B4-BE49-F238E27FC236}">
                <a16:creationId xmlns:a16="http://schemas.microsoft.com/office/drawing/2014/main" id="{2DBE3F1D-BD5E-4300-88B8-F8555992BAC5}"/>
              </a:ext>
            </a:extLst>
          </p:cNvPr>
          <p:cNvSpPr/>
          <p:nvPr/>
        </p:nvSpPr>
        <p:spPr>
          <a:xfrm>
            <a:off x="11782811" y="808982"/>
            <a:ext cx="137445" cy="71437"/>
          </a:xfrm>
          <a:prstGeom prst="flowChartTerminator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8" name="Organigramme : Terminateur 7">
            <a:extLst>
              <a:ext uri="{FF2B5EF4-FFF2-40B4-BE49-F238E27FC236}">
                <a16:creationId xmlns:a16="http://schemas.microsoft.com/office/drawing/2014/main" id="{F77321FB-4ACB-4000-976A-1B4060063626}"/>
              </a:ext>
            </a:extLst>
          </p:cNvPr>
          <p:cNvSpPr/>
          <p:nvPr/>
        </p:nvSpPr>
        <p:spPr>
          <a:xfrm>
            <a:off x="11780105" y="596427"/>
            <a:ext cx="137445" cy="71437"/>
          </a:xfrm>
          <a:prstGeom prst="flowChartTerminator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8232BA9F-E2A5-489E-84C3-3600E8297298}"/>
              </a:ext>
            </a:extLst>
          </p:cNvPr>
          <p:cNvSpPr/>
          <p:nvPr/>
        </p:nvSpPr>
        <p:spPr>
          <a:xfrm>
            <a:off x="11740896" y="143435"/>
            <a:ext cx="307668" cy="317709"/>
          </a:xfrm>
          <a:prstGeom prst="ellipse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4F70C88D-5CCB-4AA2-BDD7-0301C8ADAA91}"/>
              </a:ext>
            </a:extLst>
          </p:cNvPr>
          <p:cNvSpPr txBox="1"/>
          <p:nvPr/>
        </p:nvSpPr>
        <p:spPr>
          <a:xfrm>
            <a:off x="9863775" y="181652"/>
            <a:ext cx="1874223" cy="261610"/>
          </a:xfrm>
          <a:prstGeom prst="rect">
            <a:avLst/>
          </a:prstGeom>
          <a:noFill/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Présentation du projet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E0960E4F-A321-40C4-9851-5A4F9B910A1A}"/>
              </a:ext>
            </a:extLst>
          </p:cNvPr>
          <p:cNvSpPr txBox="1"/>
          <p:nvPr/>
        </p:nvSpPr>
        <p:spPr>
          <a:xfrm>
            <a:off x="9926211" y="507693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Schéma global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6DC3463B-51B1-4FC5-A750-B6379A5FB3D8}"/>
              </a:ext>
            </a:extLst>
          </p:cNvPr>
          <p:cNvSpPr txBox="1"/>
          <p:nvPr/>
        </p:nvSpPr>
        <p:spPr>
          <a:xfrm>
            <a:off x="9946504" y="727130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Schéma personnalisé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C2A5E6C8-71E8-4A14-BE72-7B693FCF840A}"/>
              </a:ext>
            </a:extLst>
          </p:cNvPr>
          <p:cNvSpPr txBox="1"/>
          <p:nvPr/>
        </p:nvSpPr>
        <p:spPr>
          <a:xfrm>
            <a:off x="9941401" y="918998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Tâches personnelles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F291E4F0-9127-4C5E-A97C-6052F25EA0E5}"/>
              </a:ext>
            </a:extLst>
          </p:cNvPr>
          <p:cNvSpPr txBox="1"/>
          <p:nvPr/>
        </p:nvSpPr>
        <p:spPr>
          <a:xfrm>
            <a:off x="9865580" y="1281294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Schématisation réseau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07F230FB-1E2F-4EB5-8532-9B6BD3309E61}"/>
              </a:ext>
            </a:extLst>
          </p:cNvPr>
          <p:cNvSpPr txBox="1"/>
          <p:nvPr/>
        </p:nvSpPr>
        <p:spPr>
          <a:xfrm>
            <a:off x="9826051" y="6486853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Organisation - Suivi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2F27B30-8A24-4B33-8CE3-7EF9C23C30F0}"/>
              </a:ext>
            </a:extLst>
          </p:cNvPr>
          <p:cNvSpPr/>
          <p:nvPr/>
        </p:nvSpPr>
        <p:spPr>
          <a:xfrm>
            <a:off x="11853752" y="667864"/>
            <a:ext cx="63479" cy="61035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51823ACE-C2CC-4DD3-BA18-741B130C2F37}"/>
              </a:ext>
            </a:extLst>
          </p:cNvPr>
          <p:cNvSpPr/>
          <p:nvPr/>
        </p:nvSpPr>
        <p:spPr>
          <a:xfrm>
            <a:off x="11740896" y="1266423"/>
            <a:ext cx="307668" cy="317709"/>
          </a:xfrm>
          <a:prstGeom prst="ellipse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888BB0DD-56A1-472E-92AB-8019971A98D8}"/>
              </a:ext>
            </a:extLst>
          </p:cNvPr>
          <p:cNvSpPr/>
          <p:nvPr/>
        </p:nvSpPr>
        <p:spPr>
          <a:xfrm>
            <a:off x="11727622" y="6478167"/>
            <a:ext cx="307668" cy="31770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A30C7B4F-6199-4EB1-8559-E3D85E773181}"/>
              </a:ext>
            </a:extLst>
          </p:cNvPr>
          <p:cNvSpPr/>
          <p:nvPr/>
        </p:nvSpPr>
        <p:spPr>
          <a:xfrm>
            <a:off x="11740896" y="1756480"/>
            <a:ext cx="307668" cy="317709"/>
          </a:xfrm>
          <a:prstGeom prst="ellipse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B5E4CBC9-9736-44A6-8DD0-32941FF45F19}"/>
              </a:ext>
            </a:extLst>
          </p:cNvPr>
          <p:cNvSpPr txBox="1"/>
          <p:nvPr/>
        </p:nvSpPr>
        <p:spPr>
          <a:xfrm>
            <a:off x="10325100" y="1724277"/>
            <a:ext cx="141289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Diagramme de cas d’utilisation</a:t>
            </a:r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61220D1A-7B05-4830-BE49-A3444DCEF35A}"/>
              </a:ext>
            </a:extLst>
          </p:cNvPr>
          <p:cNvSpPr/>
          <p:nvPr/>
        </p:nvSpPr>
        <p:spPr>
          <a:xfrm>
            <a:off x="11735995" y="2246537"/>
            <a:ext cx="307668" cy="31770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1670CCD3-EBFF-4329-8C90-AC4068996BD5}"/>
              </a:ext>
            </a:extLst>
          </p:cNvPr>
          <p:cNvSpPr txBox="1"/>
          <p:nvPr/>
        </p:nvSpPr>
        <p:spPr>
          <a:xfrm>
            <a:off x="9835431" y="2268636"/>
            <a:ext cx="19309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Application de supervision</a:t>
            </a:r>
          </a:p>
        </p:txBody>
      </p:sp>
      <p:sp>
        <p:nvSpPr>
          <p:cNvPr id="23" name="Organigramme : Terminateur 22">
            <a:extLst>
              <a:ext uri="{FF2B5EF4-FFF2-40B4-BE49-F238E27FC236}">
                <a16:creationId xmlns:a16="http://schemas.microsoft.com/office/drawing/2014/main" id="{E244E928-E945-41A8-9791-C0FF5DBB9414}"/>
              </a:ext>
            </a:extLst>
          </p:cNvPr>
          <p:cNvSpPr/>
          <p:nvPr/>
        </p:nvSpPr>
        <p:spPr>
          <a:xfrm>
            <a:off x="11761093" y="2903361"/>
            <a:ext cx="137445" cy="71437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4" name="Organigramme : Terminateur 23">
            <a:extLst>
              <a:ext uri="{FF2B5EF4-FFF2-40B4-BE49-F238E27FC236}">
                <a16:creationId xmlns:a16="http://schemas.microsoft.com/office/drawing/2014/main" id="{996D460B-1C09-453B-8FC6-E236E1B92131}"/>
              </a:ext>
            </a:extLst>
          </p:cNvPr>
          <p:cNvSpPr/>
          <p:nvPr/>
        </p:nvSpPr>
        <p:spPr>
          <a:xfrm>
            <a:off x="11761094" y="2689705"/>
            <a:ext cx="137445" cy="71437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5" name="Organigramme : Terminateur 24">
            <a:extLst>
              <a:ext uri="{FF2B5EF4-FFF2-40B4-BE49-F238E27FC236}">
                <a16:creationId xmlns:a16="http://schemas.microsoft.com/office/drawing/2014/main" id="{17F0F2A9-94AA-4DE6-888D-767981084C87}"/>
              </a:ext>
            </a:extLst>
          </p:cNvPr>
          <p:cNvSpPr/>
          <p:nvPr/>
        </p:nvSpPr>
        <p:spPr>
          <a:xfrm>
            <a:off x="11765966" y="3117017"/>
            <a:ext cx="137445" cy="71437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6" name="Organigramme : Terminateur 25">
            <a:extLst>
              <a:ext uri="{FF2B5EF4-FFF2-40B4-BE49-F238E27FC236}">
                <a16:creationId xmlns:a16="http://schemas.microsoft.com/office/drawing/2014/main" id="{6D5F9716-D53C-4F80-97A9-3AD64E9FE47B}"/>
              </a:ext>
            </a:extLst>
          </p:cNvPr>
          <p:cNvSpPr/>
          <p:nvPr/>
        </p:nvSpPr>
        <p:spPr>
          <a:xfrm>
            <a:off x="11761092" y="3330673"/>
            <a:ext cx="137445" cy="71437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7" name="Organigramme : Terminateur 26">
            <a:extLst>
              <a:ext uri="{FF2B5EF4-FFF2-40B4-BE49-F238E27FC236}">
                <a16:creationId xmlns:a16="http://schemas.microsoft.com/office/drawing/2014/main" id="{E14D753B-507C-4A7C-B046-32C1E60A9477}"/>
              </a:ext>
            </a:extLst>
          </p:cNvPr>
          <p:cNvSpPr/>
          <p:nvPr/>
        </p:nvSpPr>
        <p:spPr>
          <a:xfrm>
            <a:off x="11761091" y="3539999"/>
            <a:ext cx="137445" cy="71437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8" name="Organigramme : Terminateur 27">
            <a:extLst>
              <a:ext uri="{FF2B5EF4-FFF2-40B4-BE49-F238E27FC236}">
                <a16:creationId xmlns:a16="http://schemas.microsoft.com/office/drawing/2014/main" id="{275516C7-7E29-4C67-AF9D-C781FEC0AA87}"/>
              </a:ext>
            </a:extLst>
          </p:cNvPr>
          <p:cNvSpPr/>
          <p:nvPr/>
        </p:nvSpPr>
        <p:spPr>
          <a:xfrm>
            <a:off x="11765966" y="3753655"/>
            <a:ext cx="137445" cy="71437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9" name="Organigramme : Terminateur 28">
            <a:extLst>
              <a:ext uri="{FF2B5EF4-FFF2-40B4-BE49-F238E27FC236}">
                <a16:creationId xmlns:a16="http://schemas.microsoft.com/office/drawing/2014/main" id="{8082D4E8-8B7B-4E10-8AF1-AD9C1FCB8FA3}"/>
              </a:ext>
            </a:extLst>
          </p:cNvPr>
          <p:cNvSpPr/>
          <p:nvPr/>
        </p:nvSpPr>
        <p:spPr>
          <a:xfrm>
            <a:off x="11765966" y="3967311"/>
            <a:ext cx="137445" cy="71437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22B653DF-54A9-4CFB-965B-5917FCA65A37}"/>
              </a:ext>
            </a:extLst>
          </p:cNvPr>
          <p:cNvSpPr txBox="1"/>
          <p:nvPr/>
        </p:nvSpPr>
        <p:spPr>
          <a:xfrm>
            <a:off x="9919303" y="2579223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Lancer une partie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6A96E6C1-19CE-4BAB-A54A-0CC5102AFFB3}"/>
              </a:ext>
            </a:extLst>
          </p:cNvPr>
          <p:cNvSpPr txBox="1"/>
          <p:nvPr/>
        </p:nvSpPr>
        <p:spPr>
          <a:xfrm>
            <a:off x="9919303" y="2800765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Com. avec la BDD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1268DEF7-FDB8-4BEC-A1DA-F1E602DAA5F9}"/>
              </a:ext>
            </a:extLst>
          </p:cNvPr>
          <p:cNvSpPr txBox="1"/>
          <p:nvPr/>
        </p:nvSpPr>
        <p:spPr>
          <a:xfrm>
            <a:off x="9933198" y="3015600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Superviser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DF5F7054-0169-49F2-9F6B-ED84E03D5C8A}"/>
              </a:ext>
            </a:extLst>
          </p:cNvPr>
          <p:cNvSpPr txBox="1"/>
          <p:nvPr/>
        </p:nvSpPr>
        <p:spPr>
          <a:xfrm>
            <a:off x="9905882" y="3233421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Récup. image de caméra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C5633FC6-CA41-4884-9014-21AAC3C8DCF5}"/>
              </a:ext>
            </a:extLst>
          </p:cNvPr>
          <p:cNvSpPr txBox="1"/>
          <p:nvPr/>
        </p:nvSpPr>
        <p:spPr>
          <a:xfrm>
            <a:off x="9926211" y="3441426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Envoi d’indice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69AA191A-D140-4B93-8B49-D24BA53590B0}"/>
              </a:ext>
            </a:extLst>
          </p:cNvPr>
          <p:cNvSpPr txBox="1"/>
          <p:nvPr/>
        </p:nvSpPr>
        <p:spPr>
          <a:xfrm>
            <a:off x="9933121" y="3652369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Fin de partie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5F5DB027-429A-4819-8547-DA6B8BFBDD73}"/>
              </a:ext>
            </a:extLst>
          </p:cNvPr>
          <p:cNvSpPr txBox="1"/>
          <p:nvPr/>
        </p:nvSpPr>
        <p:spPr>
          <a:xfrm>
            <a:off x="9933121" y="3863470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Classement</a:t>
            </a:r>
          </a:p>
        </p:txBody>
      </p:sp>
      <p:sp>
        <p:nvSpPr>
          <p:cNvPr id="37" name="Ellipse 36">
            <a:extLst>
              <a:ext uri="{FF2B5EF4-FFF2-40B4-BE49-F238E27FC236}">
                <a16:creationId xmlns:a16="http://schemas.microsoft.com/office/drawing/2014/main" id="{0BCA704E-D34A-4BCA-9E67-344F11F94B5E}"/>
              </a:ext>
            </a:extLst>
          </p:cNvPr>
          <p:cNvSpPr/>
          <p:nvPr/>
        </p:nvSpPr>
        <p:spPr>
          <a:xfrm>
            <a:off x="11737998" y="4195011"/>
            <a:ext cx="307668" cy="31770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8" name="Ellipse 37">
            <a:extLst>
              <a:ext uri="{FF2B5EF4-FFF2-40B4-BE49-F238E27FC236}">
                <a16:creationId xmlns:a16="http://schemas.microsoft.com/office/drawing/2014/main" id="{FD20DA83-5811-4F77-9D40-D8EF6BC65978}"/>
              </a:ext>
            </a:extLst>
          </p:cNvPr>
          <p:cNvSpPr/>
          <p:nvPr/>
        </p:nvSpPr>
        <p:spPr>
          <a:xfrm>
            <a:off x="11740286" y="4732015"/>
            <a:ext cx="307668" cy="31770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9" name="Ellipse 38">
            <a:extLst>
              <a:ext uri="{FF2B5EF4-FFF2-40B4-BE49-F238E27FC236}">
                <a16:creationId xmlns:a16="http://schemas.microsoft.com/office/drawing/2014/main" id="{0809BEF8-EADC-4CFE-A774-1B553C819EB6}"/>
              </a:ext>
            </a:extLst>
          </p:cNvPr>
          <p:cNvSpPr/>
          <p:nvPr/>
        </p:nvSpPr>
        <p:spPr>
          <a:xfrm>
            <a:off x="11731620" y="5306319"/>
            <a:ext cx="307668" cy="31770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0" name="Ellipse 39">
            <a:extLst>
              <a:ext uri="{FF2B5EF4-FFF2-40B4-BE49-F238E27FC236}">
                <a16:creationId xmlns:a16="http://schemas.microsoft.com/office/drawing/2014/main" id="{17E8DF67-E006-4658-BEF4-E8D567CF1F2F}"/>
              </a:ext>
            </a:extLst>
          </p:cNvPr>
          <p:cNvSpPr/>
          <p:nvPr/>
        </p:nvSpPr>
        <p:spPr>
          <a:xfrm>
            <a:off x="11731620" y="5908668"/>
            <a:ext cx="307668" cy="31770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3597587-CDE4-44AE-A0F4-2B579BCB3C3C}"/>
              </a:ext>
            </a:extLst>
          </p:cNvPr>
          <p:cNvSpPr/>
          <p:nvPr/>
        </p:nvSpPr>
        <p:spPr>
          <a:xfrm>
            <a:off x="11853677" y="345289"/>
            <a:ext cx="63554" cy="1485472"/>
          </a:xfrm>
          <a:prstGeom prst="rect">
            <a:avLst/>
          </a:prstGeom>
          <a:solidFill>
            <a:srgbClr val="A312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295D9E8C-D513-4596-BB76-AF65C1FC6DD9}"/>
              </a:ext>
            </a:extLst>
          </p:cNvPr>
          <p:cNvSpPr txBox="1"/>
          <p:nvPr/>
        </p:nvSpPr>
        <p:spPr>
          <a:xfrm>
            <a:off x="9786225" y="4224815"/>
            <a:ext cx="19309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Diagramme de séquence</a:t>
            </a: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49D47E76-7F48-4BAB-B336-3AA11FE2AFC5}"/>
              </a:ext>
            </a:extLst>
          </p:cNvPr>
          <p:cNvSpPr txBox="1"/>
          <p:nvPr/>
        </p:nvSpPr>
        <p:spPr>
          <a:xfrm>
            <a:off x="9792689" y="4746594"/>
            <a:ext cx="19309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Diagramme de classes</a:t>
            </a:r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640A2909-B5AC-4FDD-8EDC-9A8A0FA4C694}"/>
              </a:ext>
            </a:extLst>
          </p:cNvPr>
          <p:cNvSpPr txBox="1"/>
          <p:nvPr/>
        </p:nvSpPr>
        <p:spPr>
          <a:xfrm>
            <a:off x="9786225" y="5315096"/>
            <a:ext cx="19309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Physique Appliquée – Wi-Fi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6ECD479C-9A9E-4BB2-8264-6C12CE59F14C}"/>
              </a:ext>
            </a:extLst>
          </p:cNvPr>
          <p:cNvSpPr txBox="1"/>
          <p:nvPr/>
        </p:nvSpPr>
        <p:spPr>
          <a:xfrm>
            <a:off x="9785604" y="5918351"/>
            <a:ext cx="19309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Planification</a:t>
            </a:r>
          </a:p>
        </p:txBody>
      </p:sp>
    </p:spTree>
    <p:extLst>
      <p:ext uri="{BB962C8B-B14F-4D97-AF65-F5344CB8AC3E}">
        <p14:creationId xmlns:p14="http://schemas.microsoft.com/office/powerpoint/2010/main" val="33063646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B996E070-5299-461D-9259-6BD38B8072A0}"/>
              </a:ext>
            </a:extLst>
          </p:cNvPr>
          <p:cNvSpPr txBox="1"/>
          <p:nvPr/>
        </p:nvSpPr>
        <p:spPr>
          <a:xfrm>
            <a:off x="3323065" y="103221"/>
            <a:ext cx="5698272" cy="1138773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4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square" rtlCol="0">
            <a:spAutoFit/>
          </a:bodyPr>
          <a:lstStyle/>
          <a:p>
            <a:pPr algn="ctr"/>
            <a:r>
              <a:rPr lang="fr-FR" sz="3600" b="1" dirty="0">
                <a:latin typeface="Eras Medium ITC" panose="020B0602030504020804" pitchFamily="34" charset="0"/>
              </a:rPr>
              <a:t>Application de supervision </a:t>
            </a:r>
            <a:r>
              <a:rPr lang="fr-FR" sz="2800" b="1" dirty="0">
                <a:solidFill>
                  <a:srgbClr val="A41258"/>
                </a:solidFill>
                <a:latin typeface="Eras Medium ITC" panose="020B0602030504020804" pitchFamily="34" charset="0"/>
              </a:rPr>
              <a:t>Lancer une partie </a:t>
            </a:r>
            <a:r>
              <a:rPr lang="fr-FR" sz="3200" b="1" dirty="0">
                <a:latin typeface="Eras Medium ITC" panose="020B0602030504020804" pitchFamily="34" charset="0"/>
              </a:rPr>
              <a:t>:</a:t>
            </a:r>
          </a:p>
        </p:txBody>
      </p:sp>
      <p:pic>
        <p:nvPicPr>
          <p:cNvPr id="5" name="Picture 2" descr="Image associée">
            <a:extLst>
              <a:ext uri="{FF2B5EF4-FFF2-40B4-BE49-F238E27FC236}">
                <a16:creationId xmlns:a16="http://schemas.microsoft.com/office/drawing/2014/main" id="{42980D13-27EB-407A-A911-1179305F49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77" r="15441"/>
          <a:stretch/>
        </p:blipFill>
        <p:spPr bwMode="auto">
          <a:xfrm>
            <a:off x="143436" y="143435"/>
            <a:ext cx="226963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ZoneTexte 44">
            <a:extLst>
              <a:ext uri="{FF2B5EF4-FFF2-40B4-BE49-F238E27FC236}">
                <a16:creationId xmlns:a16="http://schemas.microsoft.com/office/drawing/2014/main" id="{1752E7E7-1FF5-42A1-8ADD-F158B0CDC915}"/>
              </a:ext>
            </a:extLst>
          </p:cNvPr>
          <p:cNvSpPr txBox="1"/>
          <p:nvPr/>
        </p:nvSpPr>
        <p:spPr>
          <a:xfrm>
            <a:off x="0" y="6379131"/>
            <a:ext cx="395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77AABE81-4BA8-4C56-8E74-F81A514941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685" y="1542904"/>
            <a:ext cx="3900923" cy="40388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A5E5175A-F3BF-4476-9807-59FF26B29F6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779" t="14793" r="35820" b="20896"/>
          <a:stretch/>
        </p:blipFill>
        <p:spPr>
          <a:xfrm>
            <a:off x="4877192" y="1375015"/>
            <a:ext cx="3900923" cy="49660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Organigramme : Terminateur 6">
            <a:extLst>
              <a:ext uri="{FF2B5EF4-FFF2-40B4-BE49-F238E27FC236}">
                <a16:creationId xmlns:a16="http://schemas.microsoft.com/office/drawing/2014/main" id="{6DE75ED8-8A04-4EA7-9918-8E6AF1A253B1}"/>
              </a:ext>
            </a:extLst>
          </p:cNvPr>
          <p:cNvSpPr/>
          <p:nvPr/>
        </p:nvSpPr>
        <p:spPr>
          <a:xfrm>
            <a:off x="11782810" y="1022638"/>
            <a:ext cx="137445" cy="71437"/>
          </a:xfrm>
          <a:prstGeom prst="flowChartTerminator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8" name="Organigramme : Terminateur 7">
            <a:extLst>
              <a:ext uri="{FF2B5EF4-FFF2-40B4-BE49-F238E27FC236}">
                <a16:creationId xmlns:a16="http://schemas.microsoft.com/office/drawing/2014/main" id="{FE79470D-9FA0-408A-B315-5046E978A7CF}"/>
              </a:ext>
            </a:extLst>
          </p:cNvPr>
          <p:cNvSpPr/>
          <p:nvPr/>
        </p:nvSpPr>
        <p:spPr>
          <a:xfrm>
            <a:off x="11782811" y="808982"/>
            <a:ext cx="137445" cy="71437"/>
          </a:xfrm>
          <a:prstGeom prst="flowChartTerminator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9" name="Organigramme : Terminateur 8">
            <a:extLst>
              <a:ext uri="{FF2B5EF4-FFF2-40B4-BE49-F238E27FC236}">
                <a16:creationId xmlns:a16="http://schemas.microsoft.com/office/drawing/2014/main" id="{0199404A-08C3-444C-9DE0-56EC34768766}"/>
              </a:ext>
            </a:extLst>
          </p:cNvPr>
          <p:cNvSpPr/>
          <p:nvPr/>
        </p:nvSpPr>
        <p:spPr>
          <a:xfrm>
            <a:off x="11780105" y="596427"/>
            <a:ext cx="137445" cy="71437"/>
          </a:xfrm>
          <a:prstGeom prst="flowChartTerminator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6B5F00AD-3613-46B4-84C6-9FCFBCFB688E}"/>
              </a:ext>
            </a:extLst>
          </p:cNvPr>
          <p:cNvSpPr/>
          <p:nvPr/>
        </p:nvSpPr>
        <p:spPr>
          <a:xfrm>
            <a:off x="11740896" y="143435"/>
            <a:ext cx="307668" cy="317709"/>
          </a:xfrm>
          <a:prstGeom prst="ellipse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442D7963-D1A5-48CB-AF8E-3BC7CE85AEAE}"/>
              </a:ext>
            </a:extLst>
          </p:cNvPr>
          <p:cNvSpPr txBox="1"/>
          <p:nvPr/>
        </p:nvSpPr>
        <p:spPr>
          <a:xfrm>
            <a:off x="9863775" y="181652"/>
            <a:ext cx="1874223" cy="261610"/>
          </a:xfrm>
          <a:prstGeom prst="rect">
            <a:avLst/>
          </a:prstGeom>
          <a:noFill/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Présentation du projet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0F81096C-8F68-41F4-A844-80160B55E417}"/>
              </a:ext>
            </a:extLst>
          </p:cNvPr>
          <p:cNvSpPr txBox="1"/>
          <p:nvPr/>
        </p:nvSpPr>
        <p:spPr>
          <a:xfrm>
            <a:off x="9926211" y="507693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Schéma global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90D9822A-2F58-4330-82B4-6E3D1D814926}"/>
              </a:ext>
            </a:extLst>
          </p:cNvPr>
          <p:cNvSpPr txBox="1"/>
          <p:nvPr/>
        </p:nvSpPr>
        <p:spPr>
          <a:xfrm>
            <a:off x="9946504" y="727130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Schéma personnalisé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A1A9C72C-EB98-4273-81C7-41F97939D90D}"/>
              </a:ext>
            </a:extLst>
          </p:cNvPr>
          <p:cNvSpPr txBox="1"/>
          <p:nvPr/>
        </p:nvSpPr>
        <p:spPr>
          <a:xfrm>
            <a:off x="9941401" y="918998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Tâches personnelles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0098546B-2275-4269-A15E-45AA2B3A58D9}"/>
              </a:ext>
            </a:extLst>
          </p:cNvPr>
          <p:cNvSpPr txBox="1"/>
          <p:nvPr/>
        </p:nvSpPr>
        <p:spPr>
          <a:xfrm>
            <a:off x="9865580" y="1281294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Schématisation réseau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B7AAA626-142A-4A69-9746-8E85FD83AB8C}"/>
              </a:ext>
            </a:extLst>
          </p:cNvPr>
          <p:cNvSpPr txBox="1"/>
          <p:nvPr/>
        </p:nvSpPr>
        <p:spPr>
          <a:xfrm>
            <a:off x="9826051" y="6486853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Organisation - Suivi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9559E70-43FB-45A0-9DF9-34D2C016BD39}"/>
              </a:ext>
            </a:extLst>
          </p:cNvPr>
          <p:cNvSpPr/>
          <p:nvPr/>
        </p:nvSpPr>
        <p:spPr>
          <a:xfrm>
            <a:off x="11853752" y="667864"/>
            <a:ext cx="63479" cy="61035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4C2CFCFE-A9C7-40FF-9CC2-7E4A4E0C02BA}"/>
              </a:ext>
            </a:extLst>
          </p:cNvPr>
          <p:cNvSpPr/>
          <p:nvPr/>
        </p:nvSpPr>
        <p:spPr>
          <a:xfrm>
            <a:off x="11740896" y="1266423"/>
            <a:ext cx="307668" cy="317709"/>
          </a:xfrm>
          <a:prstGeom prst="ellipse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999DF665-AD11-4DC0-9856-0E24F64135C2}"/>
              </a:ext>
            </a:extLst>
          </p:cNvPr>
          <p:cNvSpPr/>
          <p:nvPr/>
        </p:nvSpPr>
        <p:spPr>
          <a:xfrm>
            <a:off x="11727622" y="6478167"/>
            <a:ext cx="307668" cy="31770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85F264B4-ED97-4C3D-8D3C-1399064B60B0}"/>
              </a:ext>
            </a:extLst>
          </p:cNvPr>
          <p:cNvSpPr/>
          <p:nvPr/>
        </p:nvSpPr>
        <p:spPr>
          <a:xfrm>
            <a:off x="11740896" y="1756480"/>
            <a:ext cx="307668" cy="317709"/>
          </a:xfrm>
          <a:prstGeom prst="ellipse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9FD75DC0-3888-41D2-B797-7F947204C5B4}"/>
              </a:ext>
            </a:extLst>
          </p:cNvPr>
          <p:cNvSpPr txBox="1"/>
          <p:nvPr/>
        </p:nvSpPr>
        <p:spPr>
          <a:xfrm>
            <a:off x="10325100" y="1724277"/>
            <a:ext cx="141289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Diagramme de cas d’utilisation</a:t>
            </a:r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32C340A0-2077-46BA-AD4F-30C0BD5745FB}"/>
              </a:ext>
            </a:extLst>
          </p:cNvPr>
          <p:cNvSpPr/>
          <p:nvPr/>
        </p:nvSpPr>
        <p:spPr>
          <a:xfrm>
            <a:off x="11735995" y="2246537"/>
            <a:ext cx="307668" cy="317709"/>
          </a:xfrm>
          <a:prstGeom prst="ellipse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68A254D9-8C4F-4356-8085-5055664D2788}"/>
              </a:ext>
            </a:extLst>
          </p:cNvPr>
          <p:cNvSpPr txBox="1"/>
          <p:nvPr/>
        </p:nvSpPr>
        <p:spPr>
          <a:xfrm>
            <a:off x="9835431" y="2268636"/>
            <a:ext cx="19309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Application de supervision</a:t>
            </a:r>
          </a:p>
        </p:txBody>
      </p:sp>
      <p:sp>
        <p:nvSpPr>
          <p:cNvPr id="24" name="Organigramme : Terminateur 23">
            <a:extLst>
              <a:ext uri="{FF2B5EF4-FFF2-40B4-BE49-F238E27FC236}">
                <a16:creationId xmlns:a16="http://schemas.microsoft.com/office/drawing/2014/main" id="{0A983E11-9099-4F9E-8853-28A67ECD9772}"/>
              </a:ext>
            </a:extLst>
          </p:cNvPr>
          <p:cNvSpPr/>
          <p:nvPr/>
        </p:nvSpPr>
        <p:spPr>
          <a:xfrm>
            <a:off x="11761093" y="2903361"/>
            <a:ext cx="137445" cy="71437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5" name="Organigramme : Terminateur 24">
            <a:extLst>
              <a:ext uri="{FF2B5EF4-FFF2-40B4-BE49-F238E27FC236}">
                <a16:creationId xmlns:a16="http://schemas.microsoft.com/office/drawing/2014/main" id="{AD3F61A5-2930-4A2A-AF67-798F257B6CCE}"/>
              </a:ext>
            </a:extLst>
          </p:cNvPr>
          <p:cNvSpPr/>
          <p:nvPr/>
        </p:nvSpPr>
        <p:spPr>
          <a:xfrm>
            <a:off x="11761094" y="2689705"/>
            <a:ext cx="137445" cy="71437"/>
          </a:xfrm>
          <a:prstGeom prst="flowChartTerminator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6" name="Organigramme : Terminateur 25">
            <a:extLst>
              <a:ext uri="{FF2B5EF4-FFF2-40B4-BE49-F238E27FC236}">
                <a16:creationId xmlns:a16="http://schemas.microsoft.com/office/drawing/2014/main" id="{E7DE80D6-8BF9-4542-9935-E56068FD98F0}"/>
              </a:ext>
            </a:extLst>
          </p:cNvPr>
          <p:cNvSpPr/>
          <p:nvPr/>
        </p:nvSpPr>
        <p:spPr>
          <a:xfrm>
            <a:off x="11765966" y="3117017"/>
            <a:ext cx="137445" cy="71437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7" name="Organigramme : Terminateur 26">
            <a:extLst>
              <a:ext uri="{FF2B5EF4-FFF2-40B4-BE49-F238E27FC236}">
                <a16:creationId xmlns:a16="http://schemas.microsoft.com/office/drawing/2014/main" id="{971EA7B2-EE99-4BB1-A128-8171AAE6E53C}"/>
              </a:ext>
            </a:extLst>
          </p:cNvPr>
          <p:cNvSpPr/>
          <p:nvPr/>
        </p:nvSpPr>
        <p:spPr>
          <a:xfrm>
            <a:off x="11761092" y="3330673"/>
            <a:ext cx="137445" cy="71437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8" name="Organigramme : Terminateur 27">
            <a:extLst>
              <a:ext uri="{FF2B5EF4-FFF2-40B4-BE49-F238E27FC236}">
                <a16:creationId xmlns:a16="http://schemas.microsoft.com/office/drawing/2014/main" id="{69643791-CB17-41E7-96CA-CEA50679FE47}"/>
              </a:ext>
            </a:extLst>
          </p:cNvPr>
          <p:cNvSpPr/>
          <p:nvPr/>
        </p:nvSpPr>
        <p:spPr>
          <a:xfrm>
            <a:off x="11761091" y="3539999"/>
            <a:ext cx="137445" cy="71437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9" name="Organigramme : Terminateur 28">
            <a:extLst>
              <a:ext uri="{FF2B5EF4-FFF2-40B4-BE49-F238E27FC236}">
                <a16:creationId xmlns:a16="http://schemas.microsoft.com/office/drawing/2014/main" id="{0CD738C5-58A9-4143-B4F9-E430AD346147}"/>
              </a:ext>
            </a:extLst>
          </p:cNvPr>
          <p:cNvSpPr/>
          <p:nvPr/>
        </p:nvSpPr>
        <p:spPr>
          <a:xfrm>
            <a:off x="11765966" y="3753655"/>
            <a:ext cx="137445" cy="71437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0" name="Organigramme : Terminateur 29">
            <a:extLst>
              <a:ext uri="{FF2B5EF4-FFF2-40B4-BE49-F238E27FC236}">
                <a16:creationId xmlns:a16="http://schemas.microsoft.com/office/drawing/2014/main" id="{0CB27035-E694-4A35-A5F0-60D88CABD24E}"/>
              </a:ext>
            </a:extLst>
          </p:cNvPr>
          <p:cNvSpPr/>
          <p:nvPr/>
        </p:nvSpPr>
        <p:spPr>
          <a:xfrm>
            <a:off x="11765966" y="3967311"/>
            <a:ext cx="137445" cy="71437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B4733875-9D50-475B-8AF4-9D116E5CBB22}"/>
              </a:ext>
            </a:extLst>
          </p:cNvPr>
          <p:cNvSpPr txBox="1"/>
          <p:nvPr/>
        </p:nvSpPr>
        <p:spPr>
          <a:xfrm>
            <a:off x="9919303" y="2579223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Lancer une partie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BB3D7E06-BFBB-4F2D-AFDF-B8656657FB78}"/>
              </a:ext>
            </a:extLst>
          </p:cNvPr>
          <p:cNvSpPr txBox="1"/>
          <p:nvPr/>
        </p:nvSpPr>
        <p:spPr>
          <a:xfrm>
            <a:off x="9919303" y="2800765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Com. avec la BDD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356E1024-04E6-4333-9F24-13ADFB01F27F}"/>
              </a:ext>
            </a:extLst>
          </p:cNvPr>
          <p:cNvSpPr txBox="1"/>
          <p:nvPr/>
        </p:nvSpPr>
        <p:spPr>
          <a:xfrm>
            <a:off x="9933198" y="3015600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Superviser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7267705F-2ACE-4D52-BF9E-8BE05FCA8D08}"/>
              </a:ext>
            </a:extLst>
          </p:cNvPr>
          <p:cNvSpPr txBox="1"/>
          <p:nvPr/>
        </p:nvSpPr>
        <p:spPr>
          <a:xfrm>
            <a:off x="9905882" y="3233421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Récup. image de caméra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FD2BF091-AFFE-4B33-871D-23A220470E60}"/>
              </a:ext>
            </a:extLst>
          </p:cNvPr>
          <p:cNvSpPr txBox="1"/>
          <p:nvPr/>
        </p:nvSpPr>
        <p:spPr>
          <a:xfrm>
            <a:off x="9926211" y="3441426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Envoi d’indice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9162519F-99C1-4509-A3CD-6A71F3C99719}"/>
              </a:ext>
            </a:extLst>
          </p:cNvPr>
          <p:cNvSpPr txBox="1"/>
          <p:nvPr/>
        </p:nvSpPr>
        <p:spPr>
          <a:xfrm>
            <a:off x="9933121" y="3652369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Fin de partie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7E42D31C-2739-4C40-9866-38A8F457D3B4}"/>
              </a:ext>
            </a:extLst>
          </p:cNvPr>
          <p:cNvSpPr txBox="1"/>
          <p:nvPr/>
        </p:nvSpPr>
        <p:spPr>
          <a:xfrm>
            <a:off x="9933121" y="3863470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Classement</a:t>
            </a:r>
          </a:p>
        </p:txBody>
      </p:sp>
      <p:sp>
        <p:nvSpPr>
          <p:cNvPr id="38" name="Ellipse 37">
            <a:extLst>
              <a:ext uri="{FF2B5EF4-FFF2-40B4-BE49-F238E27FC236}">
                <a16:creationId xmlns:a16="http://schemas.microsoft.com/office/drawing/2014/main" id="{99DDF8E6-4004-45AD-817D-A8A4C076F8B9}"/>
              </a:ext>
            </a:extLst>
          </p:cNvPr>
          <p:cNvSpPr/>
          <p:nvPr/>
        </p:nvSpPr>
        <p:spPr>
          <a:xfrm>
            <a:off x="11737998" y="4195011"/>
            <a:ext cx="307668" cy="31770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9" name="Ellipse 38">
            <a:extLst>
              <a:ext uri="{FF2B5EF4-FFF2-40B4-BE49-F238E27FC236}">
                <a16:creationId xmlns:a16="http://schemas.microsoft.com/office/drawing/2014/main" id="{818CA431-6F59-4B6F-80C7-3895A722DFBC}"/>
              </a:ext>
            </a:extLst>
          </p:cNvPr>
          <p:cNvSpPr/>
          <p:nvPr/>
        </p:nvSpPr>
        <p:spPr>
          <a:xfrm>
            <a:off x="11740286" y="4732015"/>
            <a:ext cx="307668" cy="31770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0" name="Ellipse 39">
            <a:extLst>
              <a:ext uri="{FF2B5EF4-FFF2-40B4-BE49-F238E27FC236}">
                <a16:creationId xmlns:a16="http://schemas.microsoft.com/office/drawing/2014/main" id="{3AFED410-E3F0-431B-8120-4AC6A4EAEFBD}"/>
              </a:ext>
            </a:extLst>
          </p:cNvPr>
          <p:cNvSpPr/>
          <p:nvPr/>
        </p:nvSpPr>
        <p:spPr>
          <a:xfrm>
            <a:off x="11731620" y="5306319"/>
            <a:ext cx="307668" cy="31770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1" name="Ellipse 40">
            <a:extLst>
              <a:ext uri="{FF2B5EF4-FFF2-40B4-BE49-F238E27FC236}">
                <a16:creationId xmlns:a16="http://schemas.microsoft.com/office/drawing/2014/main" id="{AA9B23DD-8F1A-4EFD-9BB7-7FC397F46BD9}"/>
              </a:ext>
            </a:extLst>
          </p:cNvPr>
          <p:cNvSpPr/>
          <p:nvPr/>
        </p:nvSpPr>
        <p:spPr>
          <a:xfrm>
            <a:off x="11731620" y="5908668"/>
            <a:ext cx="307668" cy="31770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8A4582E-46C0-4CA1-9C3A-583B60216736}"/>
              </a:ext>
            </a:extLst>
          </p:cNvPr>
          <p:cNvSpPr/>
          <p:nvPr/>
        </p:nvSpPr>
        <p:spPr>
          <a:xfrm>
            <a:off x="11853677" y="345288"/>
            <a:ext cx="63554" cy="2401111"/>
          </a:xfrm>
          <a:prstGeom prst="rect">
            <a:avLst/>
          </a:prstGeom>
          <a:solidFill>
            <a:srgbClr val="A312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84C10DA7-E99E-4394-A49A-3C95753B4B71}"/>
              </a:ext>
            </a:extLst>
          </p:cNvPr>
          <p:cNvSpPr txBox="1"/>
          <p:nvPr/>
        </p:nvSpPr>
        <p:spPr>
          <a:xfrm>
            <a:off x="9786225" y="4224815"/>
            <a:ext cx="19309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Diagramme de séquence</a:t>
            </a:r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9B6156F3-1EF0-48DE-B04E-E5B5DF7DAF52}"/>
              </a:ext>
            </a:extLst>
          </p:cNvPr>
          <p:cNvSpPr txBox="1"/>
          <p:nvPr/>
        </p:nvSpPr>
        <p:spPr>
          <a:xfrm>
            <a:off x="9792689" y="4746594"/>
            <a:ext cx="19309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Diagramme de classes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0033CE3B-16D4-4DD3-9221-318602E4ED57}"/>
              </a:ext>
            </a:extLst>
          </p:cNvPr>
          <p:cNvSpPr txBox="1"/>
          <p:nvPr/>
        </p:nvSpPr>
        <p:spPr>
          <a:xfrm>
            <a:off x="9786225" y="5315096"/>
            <a:ext cx="19309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Physique Appliquée – Wi-Fi</a:t>
            </a:r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F0D04278-5F8E-4F61-BFA2-3D8B9558CAF1}"/>
              </a:ext>
            </a:extLst>
          </p:cNvPr>
          <p:cNvSpPr txBox="1"/>
          <p:nvPr/>
        </p:nvSpPr>
        <p:spPr>
          <a:xfrm>
            <a:off x="9785604" y="5918351"/>
            <a:ext cx="19309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Planification</a:t>
            </a:r>
          </a:p>
        </p:txBody>
      </p:sp>
    </p:spTree>
    <p:extLst>
      <p:ext uri="{BB962C8B-B14F-4D97-AF65-F5344CB8AC3E}">
        <p14:creationId xmlns:p14="http://schemas.microsoft.com/office/powerpoint/2010/main" val="28603336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B996E070-5299-461D-9259-6BD38B8072A0}"/>
              </a:ext>
            </a:extLst>
          </p:cNvPr>
          <p:cNvSpPr txBox="1"/>
          <p:nvPr/>
        </p:nvSpPr>
        <p:spPr>
          <a:xfrm>
            <a:off x="3323065" y="103221"/>
            <a:ext cx="5698272" cy="1138773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4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square" rtlCol="0">
            <a:spAutoFit/>
          </a:bodyPr>
          <a:lstStyle/>
          <a:p>
            <a:pPr algn="ctr"/>
            <a:r>
              <a:rPr lang="fr-FR" sz="3600" b="1" dirty="0">
                <a:latin typeface="Eras Medium ITC" panose="020B0602030504020804" pitchFamily="34" charset="0"/>
              </a:rPr>
              <a:t>Application de supervision </a:t>
            </a:r>
            <a:r>
              <a:rPr lang="fr-FR" sz="2800" b="1" dirty="0">
                <a:solidFill>
                  <a:srgbClr val="A41258"/>
                </a:solidFill>
                <a:latin typeface="Eras Medium ITC" panose="020B0602030504020804" pitchFamily="34" charset="0"/>
              </a:rPr>
              <a:t>Communication avec la B.D.D. </a:t>
            </a:r>
            <a:r>
              <a:rPr lang="fr-FR" sz="3200" b="1" dirty="0">
                <a:latin typeface="Eras Medium ITC" panose="020B0602030504020804" pitchFamily="34" charset="0"/>
              </a:rPr>
              <a:t>:</a:t>
            </a:r>
          </a:p>
        </p:txBody>
      </p:sp>
      <p:pic>
        <p:nvPicPr>
          <p:cNvPr id="5" name="Picture 2" descr="Image associée">
            <a:extLst>
              <a:ext uri="{FF2B5EF4-FFF2-40B4-BE49-F238E27FC236}">
                <a16:creationId xmlns:a16="http://schemas.microsoft.com/office/drawing/2014/main" id="{42980D13-27EB-407A-A911-1179305F49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77" r="15441"/>
          <a:stretch/>
        </p:blipFill>
        <p:spPr bwMode="auto">
          <a:xfrm>
            <a:off x="143436" y="143435"/>
            <a:ext cx="226963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ZoneTexte 44">
            <a:extLst>
              <a:ext uri="{FF2B5EF4-FFF2-40B4-BE49-F238E27FC236}">
                <a16:creationId xmlns:a16="http://schemas.microsoft.com/office/drawing/2014/main" id="{1752E7E7-1FF5-42A1-8ADD-F158B0CDC915}"/>
              </a:ext>
            </a:extLst>
          </p:cNvPr>
          <p:cNvSpPr txBox="1"/>
          <p:nvPr/>
        </p:nvSpPr>
        <p:spPr>
          <a:xfrm>
            <a:off x="0" y="6379131"/>
            <a:ext cx="395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9</a:t>
            </a:r>
          </a:p>
        </p:txBody>
      </p:sp>
      <p:pic>
        <p:nvPicPr>
          <p:cNvPr id="47" name="Image 46">
            <a:extLst>
              <a:ext uri="{FF2B5EF4-FFF2-40B4-BE49-F238E27FC236}">
                <a16:creationId xmlns:a16="http://schemas.microsoft.com/office/drawing/2014/main" id="{76E18340-E639-4DCC-B581-09098F7C0F0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06879" y="1960549"/>
            <a:ext cx="8276575" cy="1504433"/>
          </a:xfrm>
          <a:prstGeom prst="rect">
            <a:avLst/>
          </a:prstGeom>
        </p:spPr>
      </p:pic>
      <p:pic>
        <p:nvPicPr>
          <p:cNvPr id="48" name="Image 47">
            <a:extLst>
              <a:ext uri="{FF2B5EF4-FFF2-40B4-BE49-F238E27FC236}">
                <a16:creationId xmlns:a16="http://schemas.microsoft.com/office/drawing/2014/main" id="{0B7FC001-5A3D-49A9-B14E-EECBB1E6A74A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06879" y="3908848"/>
            <a:ext cx="8012322" cy="1138773"/>
          </a:xfrm>
          <a:prstGeom prst="rect">
            <a:avLst/>
          </a:prstGeom>
        </p:spPr>
      </p:pic>
      <p:sp>
        <p:nvSpPr>
          <p:cNvPr id="7" name="Organigramme : Terminateur 6">
            <a:extLst>
              <a:ext uri="{FF2B5EF4-FFF2-40B4-BE49-F238E27FC236}">
                <a16:creationId xmlns:a16="http://schemas.microsoft.com/office/drawing/2014/main" id="{2A3D8944-0FC3-4C6D-A3B1-757F126C86CE}"/>
              </a:ext>
            </a:extLst>
          </p:cNvPr>
          <p:cNvSpPr/>
          <p:nvPr/>
        </p:nvSpPr>
        <p:spPr>
          <a:xfrm>
            <a:off x="11782810" y="1022638"/>
            <a:ext cx="137445" cy="71437"/>
          </a:xfrm>
          <a:prstGeom prst="flowChartTerminator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8" name="Organigramme : Terminateur 7">
            <a:extLst>
              <a:ext uri="{FF2B5EF4-FFF2-40B4-BE49-F238E27FC236}">
                <a16:creationId xmlns:a16="http://schemas.microsoft.com/office/drawing/2014/main" id="{09829586-E29F-49CC-A6EC-A87056FA1D4D}"/>
              </a:ext>
            </a:extLst>
          </p:cNvPr>
          <p:cNvSpPr/>
          <p:nvPr/>
        </p:nvSpPr>
        <p:spPr>
          <a:xfrm>
            <a:off x="11782811" y="808982"/>
            <a:ext cx="137445" cy="71437"/>
          </a:xfrm>
          <a:prstGeom prst="flowChartTerminator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9" name="Organigramme : Terminateur 8">
            <a:extLst>
              <a:ext uri="{FF2B5EF4-FFF2-40B4-BE49-F238E27FC236}">
                <a16:creationId xmlns:a16="http://schemas.microsoft.com/office/drawing/2014/main" id="{C8A5FC4E-2249-4A90-A69E-02341FFB552B}"/>
              </a:ext>
            </a:extLst>
          </p:cNvPr>
          <p:cNvSpPr/>
          <p:nvPr/>
        </p:nvSpPr>
        <p:spPr>
          <a:xfrm>
            <a:off x="11780105" y="596427"/>
            <a:ext cx="137445" cy="71437"/>
          </a:xfrm>
          <a:prstGeom prst="flowChartTerminator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4C7EDF0D-E7C4-4582-9116-C3C815A14C93}"/>
              </a:ext>
            </a:extLst>
          </p:cNvPr>
          <p:cNvSpPr/>
          <p:nvPr/>
        </p:nvSpPr>
        <p:spPr>
          <a:xfrm>
            <a:off x="11740896" y="143435"/>
            <a:ext cx="307668" cy="317709"/>
          </a:xfrm>
          <a:prstGeom prst="ellipse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8085A916-9194-4286-BF74-25446BD1FF1A}"/>
              </a:ext>
            </a:extLst>
          </p:cNvPr>
          <p:cNvSpPr txBox="1"/>
          <p:nvPr/>
        </p:nvSpPr>
        <p:spPr>
          <a:xfrm>
            <a:off x="9863775" y="181652"/>
            <a:ext cx="1874223" cy="261610"/>
          </a:xfrm>
          <a:prstGeom prst="rect">
            <a:avLst/>
          </a:prstGeom>
          <a:noFill/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Présentation du projet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4BE3BD4C-D735-45D5-91B7-EA4987E88188}"/>
              </a:ext>
            </a:extLst>
          </p:cNvPr>
          <p:cNvSpPr txBox="1"/>
          <p:nvPr/>
        </p:nvSpPr>
        <p:spPr>
          <a:xfrm>
            <a:off x="9926211" y="507693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Schéma global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69CE0D65-4068-43D9-A2DA-007B8C5DAF6F}"/>
              </a:ext>
            </a:extLst>
          </p:cNvPr>
          <p:cNvSpPr txBox="1"/>
          <p:nvPr/>
        </p:nvSpPr>
        <p:spPr>
          <a:xfrm>
            <a:off x="9946504" y="727130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Schéma personnalisé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645EF141-AE61-4965-BA67-7BBCD0E39022}"/>
              </a:ext>
            </a:extLst>
          </p:cNvPr>
          <p:cNvSpPr txBox="1"/>
          <p:nvPr/>
        </p:nvSpPr>
        <p:spPr>
          <a:xfrm>
            <a:off x="9941401" y="918998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Tâches personnelles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9EDF2AD5-0D49-4A9D-808D-1D1A36406515}"/>
              </a:ext>
            </a:extLst>
          </p:cNvPr>
          <p:cNvSpPr txBox="1"/>
          <p:nvPr/>
        </p:nvSpPr>
        <p:spPr>
          <a:xfrm>
            <a:off x="9865580" y="1281294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Schématisation réseau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092EFF32-D8E6-4E69-8D4B-654AF33396EC}"/>
              </a:ext>
            </a:extLst>
          </p:cNvPr>
          <p:cNvSpPr txBox="1"/>
          <p:nvPr/>
        </p:nvSpPr>
        <p:spPr>
          <a:xfrm>
            <a:off x="9826051" y="6486853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Organisation - Suivi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F38D2AD-875D-48C3-8F35-D88AE21FD742}"/>
              </a:ext>
            </a:extLst>
          </p:cNvPr>
          <p:cNvSpPr/>
          <p:nvPr/>
        </p:nvSpPr>
        <p:spPr>
          <a:xfrm>
            <a:off x="11853752" y="667864"/>
            <a:ext cx="63479" cy="61035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64EAAE92-0C7F-45E7-A966-39DFF5667D7B}"/>
              </a:ext>
            </a:extLst>
          </p:cNvPr>
          <p:cNvSpPr/>
          <p:nvPr/>
        </p:nvSpPr>
        <p:spPr>
          <a:xfrm>
            <a:off x="11740896" y="1266423"/>
            <a:ext cx="307668" cy="317709"/>
          </a:xfrm>
          <a:prstGeom prst="ellipse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2BA7C2FE-BCD3-44F9-BD64-5358CAF9737D}"/>
              </a:ext>
            </a:extLst>
          </p:cNvPr>
          <p:cNvSpPr/>
          <p:nvPr/>
        </p:nvSpPr>
        <p:spPr>
          <a:xfrm>
            <a:off x="11727622" y="6478167"/>
            <a:ext cx="307668" cy="31770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244622C8-0CEF-484A-BC2C-888A103B8847}"/>
              </a:ext>
            </a:extLst>
          </p:cNvPr>
          <p:cNvSpPr/>
          <p:nvPr/>
        </p:nvSpPr>
        <p:spPr>
          <a:xfrm>
            <a:off x="11740896" y="1756480"/>
            <a:ext cx="307668" cy="317709"/>
          </a:xfrm>
          <a:prstGeom prst="ellipse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694BA254-E4B4-4ACF-A2DB-C40209381A27}"/>
              </a:ext>
            </a:extLst>
          </p:cNvPr>
          <p:cNvSpPr txBox="1"/>
          <p:nvPr/>
        </p:nvSpPr>
        <p:spPr>
          <a:xfrm>
            <a:off x="10325100" y="1724277"/>
            <a:ext cx="141289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Diagramme de cas d’utilisation</a:t>
            </a:r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1343952E-5E7A-4629-B9DC-80123CEA6F7B}"/>
              </a:ext>
            </a:extLst>
          </p:cNvPr>
          <p:cNvSpPr/>
          <p:nvPr/>
        </p:nvSpPr>
        <p:spPr>
          <a:xfrm>
            <a:off x="11735995" y="2246537"/>
            <a:ext cx="307668" cy="317709"/>
          </a:xfrm>
          <a:prstGeom prst="ellipse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D5EC21AC-6541-4077-9A1C-D42C52A57998}"/>
              </a:ext>
            </a:extLst>
          </p:cNvPr>
          <p:cNvSpPr txBox="1"/>
          <p:nvPr/>
        </p:nvSpPr>
        <p:spPr>
          <a:xfrm>
            <a:off x="9835431" y="2268636"/>
            <a:ext cx="19309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Application de supervision</a:t>
            </a:r>
          </a:p>
        </p:txBody>
      </p:sp>
      <p:sp>
        <p:nvSpPr>
          <p:cNvPr id="24" name="Organigramme : Terminateur 23">
            <a:extLst>
              <a:ext uri="{FF2B5EF4-FFF2-40B4-BE49-F238E27FC236}">
                <a16:creationId xmlns:a16="http://schemas.microsoft.com/office/drawing/2014/main" id="{DDEADAAD-9697-4565-8CEC-8902B5445BD1}"/>
              </a:ext>
            </a:extLst>
          </p:cNvPr>
          <p:cNvSpPr/>
          <p:nvPr/>
        </p:nvSpPr>
        <p:spPr>
          <a:xfrm>
            <a:off x="11761093" y="2903361"/>
            <a:ext cx="137445" cy="71437"/>
          </a:xfrm>
          <a:prstGeom prst="flowChartTerminator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5" name="Organigramme : Terminateur 24">
            <a:extLst>
              <a:ext uri="{FF2B5EF4-FFF2-40B4-BE49-F238E27FC236}">
                <a16:creationId xmlns:a16="http://schemas.microsoft.com/office/drawing/2014/main" id="{91C6484C-D0BE-4807-8E39-FB5829813BF5}"/>
              </a:ext>
            </a:extLst>
          </p:cNvPr>
          <p:cNvSpPr/>
          <p:nvPr/>
        </p:nvSpPr>
        <p:spPr>
          <a:xfrm>
            <a:off x="11761094" y="2689705"/>
            <a:ext cx="137445" cy="71437"/>
          </a:xfrm>
          <a:prstGeom prst="flowChartTerminator">
            <a:avLst/>
          </a:prstGeom>
          <a:solidFill>
            <a:srgbClr val="A4125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6" name="Organigramme : Terminateur 25">
            <a:extLst>
              <a:ext uri="{FF2B5EF4-FFF2-40B4-BE49-F238E27FC236}">
                <a16:creationId xmlns:a16="http://schemas.microsoft.com/office/drawing/2014/main" id="{431ACA8E-4501-458C-A457-74213E0BD717}"/>
              </a:ext>
            </a:extLst>
          </p:cNvPr>
          <p:cNvSpPr/>
          <p:nvPr/>
        </p:nvSpPr>
        <p:spPr>
          <a:xfrm>
            <a:off x="11765966" y="3117017"/>
            <a:ext cx="137445" cy="71437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7" name="Organigramme : Terminateur 26">
            <a:extLst>
              <a:ext uri="{FF2B5EF4-FFF2-40B4-BE49-F238E27FC236}">
                <a16:creationId xmlns:a16="http://schemas.microsoft.com/office/drawing/2014/main" id="{C68A7AB5-257B-4C33-8988-5C98C456E0C4}"/>
              </a:ext>
            </a:extLst>
          </p:cNvPr>
          <p:cNvSpPr/>
          <p:nvPr/>
        </p:nvSpPr>
        <p:spPr>
          <a:xfrm>
            <a:off x="11761092" y="3330673"/>
            <a:ext cx="137445" cy="71437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8" name="Organigramme : Terminateur 27">
            <a:extLst>
              <a:ext uri="{FF2B5EF4-FFF2-40B4-BE49-F238E27FC236}">
                <a16:creationId xmlns:a16="http://schemas.microsoft.com/office/drawing/2014/main" id="{B5C35AE1-D813-47DC-8F43-4C6E6236278E}"/>
              </a:ext>
            </a:extLst>
          </p:cNvPr>
          <p:cNvSpPr/>
          <p:nvPr/>
        </p:nvSpPr>
        <p:spPr>
          <a:xfrm>
            <a:off x="11761091" y="3539999"/>
            <a:ext cx="137445" cy="71437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9" name="Organigramme : Terminateur 28">
            <a:extLst>
              <a:ext uri="{FF2B5EF4-FFF2-40B4-BE49-F238E27FC236}">
                <a16:creationId xmlns:a16="http://schemas.microsoft.com/office/drawing/2014/main" id="{35B59CEC-98DD-40F8-9B54-E6E0C6F04E9A}"/>
              </a:ext>
            </a:extLst>
          </p:cNvPr>
          <p:cNvSpPr/>
          <p:nvPr/>
        </p:nvSpPr>
        <p:spPr>
          <a:xfrm>
            <a:off x="11765966" y="3753655"/>
            <a:ext cx="137445" cy="71437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0" name="Organigramme : Terminateur 29">
            <a:extLst>
              <a:ext uri="{FF2B5EF4-FFF2-40B4-BE49-F238E27FC236}">
                <a16:creationId xmlns:a16="http://schemas.microsoft.com/office/drawing/2014/main" id="{31E80BE6-72EE-4FEB-8A5D-FC59403B8928}"/>
              </a:ext>
            </a:extLst>
          </p:cNvPr>
          <p:cNvSpPr/>
          <p:nvPr/>
        </p:nvSpPr>
        <p:spPr>
          <a:xfrm>
            <a:off x="11765966" y="3967311"/>
            <a:ext cx="137445" cy="71437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9B66B1CE-977A-45CC-A567-EAECD9DFAD93}"/>
              </a:ext>
            </a:extLst>
          </p:cNvPr>
          <p:cNvSpPr txBox="1"/>
          <p:nvPr/>
        </p:nvSpPr>
        <p:spPr>
          <a:xfrm>
            <a:off x="9919303" y="2579223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Lancer une partie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B78BCCA5-0984-4714-87CD-AA29325F1858}"/>
              </a:ext>
            </a:extLst>
          </p:cNvPr>
          <p:cNvSpPr txBox="1"/>
          <p:nvPr/>
        </p:nvSpPr>
        <p:spPr>
          <a:xfrm>
            <a:off x="9919303" y="2800765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Com. avec la BDD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BD10EC30-C1B3-4146-A390-1A6036240E69}"/>
              </a:ext>
            </a:extLst>
          </p:cNvPr>
          <p:cNvSpPr txBox="1"/>
          <p:nvPr/>
        </p:nvSpPr>
        <p:spPr>
          <a:xfrm>
            <a:off x="9933198" y="3015600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Superviser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EBA5ED47-23C5-4C56-AF8C-77446E35638B}"/>
              </a:ext>
            </a:extLst>
          </p:cNvPr>
          <p:cNvSpPr txBox="1"/>
          <p:nvPr/>
        </p:nvSpPr>
        <p:spPr>
          <a:xfrm>
            <a:off x="9905882" y="3233421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Récup. image de caméra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A4D6FFAD-3364-4854-B9CE-7C05D04D8328}"/>
              </a:ext>
            </a:extLst>
          </p:cNvPr>
          <p:cNvSpPr txBox="1"/>
          <p:nvPr/>
        </p:nvSpPr>
        <p:spPr>
          <a:xfrm>
            <a:off x="9926211" y="3441426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Envoi d’indice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157C1486-1805-4827-BDBE-D79FE43A0AD5}"/>
              </a:ext>
            </a:extLst>
          </p:cNvPr>
          <p:cNvSpPr txBox="1"/>
          <p:nvPr/>
        </p:nvSpPr>
        <p:spPr>
          <a:xfrm>
            <a:off x="9933121" y="3652369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Fin de partie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C9B36772-2A6D-4E2F-92F7-684B7F06205D}"/>
              </a:ext>
            </a:extLst>
          </p:cNvPr>
          <p:cNvSpPr txBox="1"/>
          <p:nvPr/>
        </p:nvSpPr>
        <p:spPr>
          <a:xfrm>
            <a:off x="9933121" y="3863470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Classement</a:t>
            </a:r>
          </a:p>
        </p:txBody>
      </p:sp>
      <p:sp>
        <p:nvSpPr>
          <p:cNvPr id="38" name="Ellipse 37">
            <a:extLst>
              <a:ext uri="{FF2B5EF4-FFF2-40B4-BE49-F238E27FC236}">
                <a16:creationId xmlns:a16="http://schemas.microsoft.com/office/drawing/2014/main" id="{54351B1A-CD1D-4530-B0DF-620BF3FE4D16}"/>
              </a:ext>
            </a:extLst>
          </p:cNvPr>
          <p:cNvSpPr/>
          <p:nvPr/>
        </p:nvSpPr>
        <p:spPr>
          <a:xfrm>
            <a:off x="11737998" y="4195011"/>
            <a:ext cx="307668" cy="31770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9" name="Ellipse 38">
            <a:extLst>
              <a:ext uri="{FF2B5EF4-FFF2-40B4-BE49-F238E27FC236}">
                <a16:creationId xmlns:a16="http://schemas.microsoft.com/office/drawing/2014/main" id="{5524E329-8E8E-4D6B-B6C9-5BCE1DD95E36}"/>
              </a:ext>
            </a:extLst>
          </p:cNvPr>
          <p:cNvSpPr/>
          <p:nvPr/>
        </p:nvSpPr>
        <p:spPr>
          <a:xfrm>
            <a:off x="11740286" y="4732015"/>
            <a:ext cx="307668" cy="31770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0" name="Ellipse 39">
            <a:extLst>
              <a:ext uri="{FF2B5EF4-FFF2-40B4-BE49-F238E27FC236}">
                <a16:creationId xmlns:a16="http://schemas.microsoft.com/office/drawing/2014/main" id="{7B15D656-D093-43C4-9BC1-566E30924A7A}"/>
              </a:ext>
            </a:extLst>
          </p:cNvPr>
          <p:cNvSpPr/>
          <p:nvPr/>
        </p:nvSpPr>
        <p:spPr>
          <a:xfrm>
            <a:off x="11731620" y="5306319"/>
            <a:ext cx="307668" cy="31770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1" name="Ellipse 40">
            <a:extLst>
              <a:ext uri="{FF2B5EF4-FFF2-40B4-BE49-F238E27FC236}">
                <a16:creationId xmlns:a16="http://schemas.microsoft.com/office/drawing/2014/main" id="{E3F153EC-690E-4E65-A38D-F8C6DE6DDDE0}"/>
              </a:ext>
            </a:extLst>
          </p:cNvPr>
          <p:cNvSpPr/>
          <p:nvPr/>
        </p:nvSpPr>
        <p:spPr>
          <a:xfrm>
            <a:off x="11731620" y="5908668"/>
            <a:ext cx="307668" cy="31770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45A81CDD-3BC2-4C20-AA19-0F658A493AD7}"/>
              </a:ext>
            </a:extLst>
          </p:cNvPr>
          <p:cNvSpPr/>
          <p:nvPr/>
        </p:nvSpPr>
        <p:spPr>
          <a:xfrm>
            <a:off x="11853677" y="345288"/>
            <a:ext cx="63554" cy="2629510"/>
          </a:xfrm>
          <a:prstGeom prst="rect">
            <a:avLst/>
          </a:prstGeom>
          <a:solidFill>
            <a:srgbClr val="A312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C72C81E8-B722-41B0-A7AC-AF35B649EC36}"/>
              </a:ext>
            </a:extLst>
          </p:cNvPr>
          <p:cNvSpPr txBox="1"/>
          <p:nvPr/>
        </p:nvSpPr>
        <p:spPr>
          <a:xfrm>
            <a:off x="9786225" y="4224815"/>
            <a:ext cx="19309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Diagramme de séquence</a:t>
            </a:r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C7E0DFB2-3413-45A7-915D-098C6458AEE5}"/>
              </a:ext>
            </a:extLst>
          </p:cNvPr>
          <p:cNvSpPr txBox="1"/>
          <p:nvPr/>
        </p:nvSpPr>
        <p:spPr>
          <a:xfrm>
            <a:off x="9792689" y="4746594"/>
            <a:ext cx="19309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Diagramme de classes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217F902C-62C1-4805-86D2-9AB604B14F3D}"/>
              </a:ext>
            </a:extLst>
          </p:cNvPr>
          <p:cNvSpPr txBox="1"/>
          <p:nvPr/>
        </p:nvSpPr>
        <p:spPr>
          <a:xfrm>
            <a:off x="9786225" y="5315096"/>
            <a:ext cx="19309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Physique Appliquée – Wi-Fi</a:t>
            </a:r>
          </a:p>
        </p:txBody>
      </p:sp>
      <p:sp>
        <p:nvSpPr>
          <p:cNvPr id="49" name="ZoneTexte 48">
            <a:extLst>
              <a:ext uri="{FF2B5EF4-FFF2-40B4-BE49-F238E27FC236}">
                <a16:creationId xmlns:a16="http://schemas.microsoft.com/office/drawing/2014/main" id="{14F05639-D95C-47D2-A371-32A7B6A1D12D}"/>
              </a:ext>
            </a:extLst>
          </p:cNvPr>
          <p:cNvSpPr txBox="1"/>
          <p:nvPr/>
        </p:nvSpPr>
        <p:spPr>
          <a:xfrm>
            <a:off x="9785604" y="5918351"/>
            <a:ext cx="19309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Planification</a:t>
            </a:r>
          </a:p>
        </p:txBody>
      </p:sp>
    </p:spTree>
    <p:extLst>
      <p:ext uri="{BB962C8B-B14F-4D97-AF65-F5344CB8AC3E}">
        <p14:creationId xmlns:p14="http://schemas.microsoft.com/office/powerpoint/2010/main" val="10375013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Facette">
  <a:themeElements>
    <a:clrScheme name="Charte Graphique Téléthon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E6B91E"/>
      </a:accent1>
      <a:accent2>
        <a:srgbClr val="CCABE5"/>
      </a:accent2>
      <a:accent3>
        <a:srgbClr val="00B0F0"/>
      </a:accent3>
      <a:accent4>
        <a:srgbClr val="7030A0"/>
      </a:accent4>
      <a:accent5>
        <a:srgbClr val="0070C0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1436</TotalTime>
  <Words>1257</Words>
  <Application>Microsoft Office PowerPoint</Application>
  <PresentationFormat>Grand écran</PresentationFormat>
  <Paragraphs>447</Paragraphs>
  <Slides>21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21</vt:i4>
      </vt:variant>
    </vt:vector>
  </HeadingPairs>
  <TitlesOfParts>
    <vt:vector size="28" baseType="lpstr">
      <vt:lpstr>Arial</vt:lpstr>
      <vt:lpstr>Calibri</vt:lpstr>
      <vt:lpstr>Eras Medium ITC</vt:lpstr>
      <vt:lpstr>Segoe UI Light</vt:lpstr>
      <vt:lpstr>Trebuchet MS</vt:lpstr>
      <vt:lpstr>Wingdings 3</vt:lpstr>
      <vt:lpstr>Facette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GUIGAND Nathan</dc:creator>
  <cp:lastModifiedBy>Nathan GUIGAND</cp:lastModifiedBy>
  <cp:revision>95</cp:revision>
  <dcterms:created xsi:type="dcterms:W3CDTF">2020-01-17T10:27:07Z</dcterms:created>
  <dcterms:modified xsi:type="dcterms:W3CDTF">2020-06-08T09:13:17Z</dcterms:modified>
</cp:coreProperties>
</file>